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4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5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931" r:id="rId7"/>
    <p:sldMasterId id="2147487216" r:id="rId8"/>
    <p:sldMasterId id="2147487233" r:id="rId9"/>
    <p:sldMasterId id="2147487250" r:id="rId10"/>
    <p:sldMasterId id="2147487267" r:id="rId11"/>
    <p:sldMasterId id="2147487284" r:id="rId12"/>
    <p:sldMasterId id="2147487301" r:id="rId13"/>
    <p:sldMasterId id="2147487320" r:id="rId14"/>
    <p:sldMasterId id="2147487337" r:id="rId15"/>
    <p:sldMasterId id="2147487356" r:id="rId16"/>
    <p:sldMasterId id="2147487368" r:id="rId17"/>
  </p:sldMasterIdLst>
  <p:notesMasterIdLst>
    <p:notesMasterId r:id="rId28"/>
  </p:notesMasterIdLst>
  <p:handoutMasterIdLst>
    <p:handoutMasterId r:id="rId29"/>
  </p:handoutMasterIdLst>
  <p:sldIdLst>
    <p:sldId id="681" r:id="rId18"/>
    <p:sldId id="776" r:id="rId19"/>
    <p:sldId id="777" r:id="rId20"/>
    <p:sldId id="779" r:id="rId21"/>
    <p:sldId id="773" r:id="rId22"/>
    <p:sldId id="783" r:id="rId23"/>
    <p:sldId id="784" r:id="rId24"/>
    <p:sldId id="765" r:id="rId25"/>
    <p:sldId id="786" r:id="rId26"/>
    <p:sldId id="732" r:id="rId27"/>
  </p:sldIdLst>
  <p:sldSz cx="9144000" cy="6858000" type="screen4x3"/>
  <p:notesSz cx="6834188" cy="99790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CC00"/>
    <a:srgbClr val="F8F8F8"/>
    <a:srgbClr val="CBCDD3"/>
    <a:srgbClr val="DDDDDD"/>
    <a:srgbClr val="4D4D4D"/>
    <a:srgbClr val="D9DADD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2" autoAdjust="0"/>
    <p:restoredTop sz="99822" autoAdjust="0"/>
  </p:normalViewPr>
  <p:slideViewPr>
    <p:cSldViewPr snapToGrid="0" snapToObjects="1">
      <p:cViewPr varScale="1">
        <p:scale>
          <a:sx n="74" d="100"/>
          <a:sy n="74" d="100"/>
        </p:scale>
        <p:origin x="-570" y="-90"/>
      </p:cViewPr>
      <p:guideLst>
        <p:guide orient="horz" pos="550"/>
        <p:guide pos="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11322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015823753759042E-2"/>
          <c:y val="2.8125000000000001E-2"/>
          <c:w val="0.96537883963104298"/>
          <c:h val="0.8473125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accent1"/>
                </a:solidFill>
                <a:prstDash val="dash"/>
              </a:ln>
            </c:spPr>
          </c:dPt>
          <c:dPt>
            <c:idx val="6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accent1"/>
                </a:solidFill>
                <a:prstDash val="dash"/>
              </a:ln>
            </c:spPr>
          </c:dPt>
          <c:dPt>
            <c:idx val="7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accent1"/>
                </a:solidFill>
                <a:prstDash val="dash"/>
              </a:ln>
            </c:spPr>
          </c:dPt>
          <c:dPt>
            <c:idx val="8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accent1"/>
                </a:solidFill>
                <a:prstDash val="dash"/>
              </a:ln>
            </c:spPr>
          </c:dPt>
          <c:dPt>
            <c:idx val="9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accent1"/>
                </a:solidFill>
                <a:prstDash val="dash"/>
              </a:ln>
            </c:spPr>
          </c:dPt>
          <c:dPt>
            <c:idx val="10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accent1"/>
                </a:solidFill>
                <a:prstDash val="dash"/>
              </a:ln>
            </c:spPr>
          </c:dPt>
          <c:dPt>
            <c:idx val="11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accent1"/>
                </a:solidFill>
                <a:prstDash val="dash"/>
              </a:ln>
            </c:spPr>
          </c:dPt>
          <c:dPt>
            <c:idx val="12"/>
            <c:invertIfNegative val="0"/>
            <c:bubble3D val="0"/>
            <c:spPr>
              <a:solidFill>
                <a:schemeClr val="bg1"/>
              </a:solidFill>
              <a:ln w="38100">
                <a:solidFill>
                  <a:schemeClr val="accent1"/>
                </a:solidFill>
                <a:prstDash val="dash"/>
              </a:ln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Tabelle1!$A$2:$A$14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Tabelle1!$B$2:$B$14</c:f>
              <c:numCache>
                <c:formatCode>General</c:formatCode>
                <c:ptCount val="13"/>
                <c:pt idx="0">
                  <c:v>3807</c:v>
                </c:pt>
                <c:pt idx="1">
                  <c:v>3850</c:v>
                </c:pt>
                <c:pt idx="2">
                  <c:v>4758</c:v>
                </c:pt>
                <c:pt idx="3">
                  <c:v>4684</c:v>
                </c:pt>
                <c:pt idx="4">
                  <c:v>6350</c:v>
                </c:pt>
                <c:pt idx="5">
                  <c:v>9500</c:v>
                </c:pt>
                <c:pt idx="6">
                  <c:v>10500</c:v>
                </c:pt>
                <c:pt idx="7">
                  <c:v>11175</c:v>
                </c:pt>
                <c:pt idx="8">
                  <c:v>11740</c:v>
                </c:pt>
                <c:pt idx="9">
                  <c:v>12600</c:v>
                </c:pt>
                <c:pt idx="10">
                  <c:v>13000</c:v>
                </c:pt>
                <c:pt idx="11">
                  <c:v>13700</c:v>
                </c:pt>
                <c:pt idx="12">
                  <c:v>15000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9"/>
        <c:axId val="214038784"/>
        <c:axId val="214638592"/>
      </c:barChart>
      <c:catAx>
        <c:axId val="21403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de-DE"/>
          </a:p>
        </c:txPr>
        <c:crossAx val="214638592"/>
        <c:crosses val="autoZero"/>
        <c:auto val="1"/>
        <c:lblAlgn val="ctr"/>
        <c:lblOffset val="100"/>
        <c:noMultiLvlLbl val="0"/>
      </c:catAx>
      <c:valAx>
        <c:axId val="214638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14038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ußzeilenplatzhalter 5"/>
          <p:cNvSpPr>
            <a:spLocks/>
          </p:cNvSpPr>
          <p:nvPr/>
        </p:nvSpPr>
        <p:spPr bwMode="auto">
          <a:xfrm>
            <a:off x="412793" y="9665038"/>
            <a:ext cx="4843539" cy="3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19652"/>
            <a:r>
              <a:rPr lang="en-US" sz="900">
                <a:latin typeface="CorpoS" pitchFamily="2" charset="0"/>
              </a:rPr>
              <a:t>Presentation title in CorpoS Regular 9 pt | Department | Date</a:t>
            </a:r>
          </a:p>
        </p:txBody>
      </p:sp>
      <p:sp>
        <p:nvSpPr>
          <p:cNvPr id="62467" name="Foliennummernplatzhalter 6"/>
          <p:cNvSpPr>
            <a:spLocks/>
          </p:cNvSpPr>
          <p:nvPr/>
        </p:nvSpPr>
        <p:spPr bwMode="auto">
          <a:xfrm>
            <a:off x="1" y="9665038"/>
            <a:ext cx="376136" cy="3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9652"/>
            <a:fld id="{6EF6FCBE-D928-459C-BF18-01E8976E17EF}" type="slidenum">
              <a:rPr lang="en-US" sz="900">
                <a:latin typeface="CorpoS" pitchFamily="2" charset="0"/>
              </a:rPr>
              <a:pPr algn="ctr" defTabSz="919652"/>
              <a:t>‹Nr.›</a:t>
            </a:fld>
            <a:endParaRPr lang="en-US" sz="900">
              <a:latin typeface="CorpoS" pitchFamily="2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412794" y="9653882"/>
            <a:ext cx="594644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69" name="Picture 21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72" y="9762263"/>
            <a:ext cx="862242" cy="1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66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9300"/>
            <a:ext cx="4987925" cy="374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1215" y="4740077"/>
            <a:ext cx="4991762" cy="448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Erste Ebene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12793" y="9665038"/>
            <a:ext cx="4843539" cy="31398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919652"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r>
              <a:rPr lang="de-DE"/>
              <a:t>Presentation title in CorpoS Regular 9 pt | Department | Date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" y="9665038"/>
            <a:ext cx="376136" cy="31398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9652"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fld id="{3319F53C-B6C9-4D10-B84D-DCA11E3E8A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cxnSp>
        <p:nvCxnSpPr>
          <p:cNvPr id="8" name="Gerade Verbindung 7"/>
          <p:cNvCxnSpPr/>
          <p:nvPr/>
        </p:nvCxnSpPr>
        <p:spPr>
          <a:xfrm>
            <a:off x="412794" y="9653882"/>
            <a:ext cx="594644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3" name="Picture 13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72" y="9762263"/>
            <a:ext cx="862242" cy="1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41280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poS" pitchFamily="2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poS" pitchFamily="2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poS" pitchFamily="2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poS" pitchFamily="2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poS" pitchFamily="2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545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04006" indent="-270771" defTabSz="893545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083086" indent="-216618" defTabSz="893545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516320" indent="-216618" defTabSz="893545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1949554" indent="-216618" defTabSz="893545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382788" indent="-216618" defTabSz="89354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816022" indent="-216618" defTabSz="89354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249256" indent="-216618" defTabSz="89354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682490" indent="-216618" defTabSz="89354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fld id="{4A078DC5-F377-47AD-867C-3A7273B49AE7}" type="slidenum">
              <a:rPr lang="de-DE" b="0" smtClean="0">
                <a:solidFill>
                  <a:srgbClr val="000000"/>
                </a:solidFill>
                <a:latin typeface="Arial" charset="0"/>
              </a:rPr>
              <a:pPr/>
              <a:t>2</a:t>
            </a:fld>
            <a:endParaRPr lang="de-DE" b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ußzeilenplatzhalter 5"/>
          <p:cNvSpPr txBox="1">
            <a:spLocks noGrp="1"/>
          </p:cNvSpPr>
          <p:nvPr/>
        </p:nvSpPr>
        <p:spPr bwMode="auto">
          <a:xfrm>
            <a:off x="412619" y="9664812"/>
            <a:ext cx="4844449" cy="3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 eaLnBrk="1" hangingPunct="1"/>
            <a:r>
              <a:rPr lang="de-DE" sz="800" b="0">
                <a:solidFill>
                  <a:srgbClr val="000000"/>
                </a:solidFill>
              </a:rPr>
              <a:t>Presentation title in CorpoS Regular 9 pt | Department | Date</a:t>
            </a:r>
          </a:p>
        </p:txBody>
      </p:sp>
      <p:sp>
        <p:nvSpPr>
          <p:cNvPr id="88067" name="Foliennummernplatzhalter 6"/>
          <p:cNvSpPr txBox="1">
            <a:spLocks noGrp="1"/>
          </p:cNvSpPr>
          <p:nvPr/>
        </p:nvSpPr>
        <p:spPr bwMode="auto">
          <a:xfrm>
            <a:off x="1" y="9664812"/>
            <a:ext cx="375942" cy="3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defTabSz="915988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 algn="ctr" eaLnBrk="1" hangingPunct="1"/>
            <a:fld id="{829B2456-30B6-44DB-B9DE-D681E3B2B6FD}" type="slidenum">
              <a:rPr lang="de-DE" sz="800" b="0">
                <a:solidFill>
                  <a:srgbClr val="000000"/>
                </a:solidFill>
              </a:rPr>
              <a:pPr algn="ctr" eaLnBrk="1" hangingPunct="1"/>
              <a:t>4</a:t>
            </a:fld>
            <a:endParaRPr lang="de-DE" sz="800" b="0">
              <a:solidFill>
                <a:srgbClr val="000000"/>
              </a:solidFill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2338" y="747713"/>
            <a:ext cx="4989512" cy="3741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0AE9D3-C368-4E20-8655-A668C0AB6476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56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2338" y="747713"/>
            <a:ext cx="4989512" cy="3741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0AE9D3-C368-4E20-8655-A668C0AB6476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561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ußzeilenplatzhalter 5"/>
          <p:cNvSpPr txBox="1">
            <a:spLocks noGrp="1"/>
          </p:cNvSpPr>
          <p:nvPr/>
        </p:nvSpPr>
        <p:spPr bwMode="auto">
          <a:xfrm>
            <a:off x="412794" y="9665039"/>
            <a:ext cx="4843539" cy="3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900">
                <a:solidFill>
                  <a:prstClr val="black"/>
                </a:solidFill>
                <a:latin typeface="CorpoS" pitchFamily="2" charset="0"/>
              </a:rPr>
              <a:t>Presentation title in CorpoS Regular 9 pt | Department | Date</a:t>
            </a:r>
          </a:p>
        </p:txBody>
      </p:sp>
      <p:sp>
        <p:nvSpPr>
          <p:cNvPr id="95235" name="Foliennummernplatzhalter 6"/>
          <p:cNvSpPr txBox="1">
            <a:spLocks noGrp="1"/>
          </p:cNvSpPr>
          <p:nvPr/>
        </p:nvSpPr>
        <p:spPr bwMode="auto">
          <a:xfrm>
            <a:off x="0" y="9665039"/>
            <a:ext cx="376136" cy="3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44C7B5FA-019F-4A6D-ACFA-A036CE9D9D21}" type="slidenum">
              <a:rPr lang="de-DE" sz="900">
                <a:solidFill>
                  <a:prstClr val="black"/>
                </a:solidFill>
                <a:latin typeface="CorpoS" pitchFamily="2" charset="0"/>
              </a:rPr>
              <a:pPr algn="ctr" eaLnBrk="1" hangingPunct="1"/>
              <a:t>10</a:t>
            </a:fld>
            <a:endParaRPr lang="de-DE" sz="900">
              <a:solidFill>
                <a:prstClr val="black"/>
              </a:solidFill>
              <a:latin typeface="CorpoS" pitchFamily="2" charset="0"/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 smtClean="0"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78025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 smtClean="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5318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D66D1-C819-49B8-BF08-3CC390A81706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BE557-D1B6-42EE-8D47-5D8D34841F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017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92C939-1ED3-44E9-8F6D-BD63CE96F489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969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 for content page in CorpoA Regular 30 pt on two lines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dirty="0" smtClean="0"/>
              <a:t>Captions are in CorpoS 9 pt and are placed 0.4 cm beneath the image.</a:t>
            </a:r>
            <a:endParaRPr lang="de-DE" dirty="0" smtClean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0979669-62B2-4874-BE74-4CB5E10FF4DA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0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4AA3-81AE-4F96-B3E2-D95FB6E1550F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1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2CF5-0601-470E-BA9F-D4AD0B89D52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6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80B2542-BA75-49B8-B1BF-7212B24A158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4274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9871-7EBD-4E6E-A0A7-A37F84616B8E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2476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C36-4802-484F-8BA4-2EB847CF51C0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688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DBB2-C1FF-4EAA-8D67-940CDE8B19D5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1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FCA7-9A29-4061-BA8E-B6F6C44991A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6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AE5370-4D3E-433C-ACC2-0FB7C6E2F72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82411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0E2BA-9616-4568-B06D-2BFB1447BFEF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D9B69-A075-41E6-94D6-B082FB6809A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399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ED6-EE47-469F-9B10-9EEB651A6731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9314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9D49-5047-4A4D-98D1-C52CB1B7E79B}" type="datetime3">
              <a:rPr lang="de-DE">
                <a:solidFill>
                  <a:prstClr val="black"/>
                </a:solidFill>
              </a:rPr>
              <a:pPr>
                <a:defRPr/>
              </a:pPr>
              <a:t>24/05/13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71231-EA01-486C-A691-1AA6F0E0F837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81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department, place, date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55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391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F0FC925-DEDF-4CB0-B385-E4FE6B66FD47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231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92C939-1ED3-44E9-8F6D-BD63CE96F489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260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 for content page in CorpoA Regular 30 pt on two lines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dirty="0" smtClean="0"/>
              <a:t>Captions are in CorpoS 9 pt and are placed 0.4 cm beneath the image.</a:t>
            </a:r>
            <a:endParaRPr lang="de-DE" dirty="0" smtClean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0979669-62B2-4874-BE74-4CB5E10FF4DA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03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4AA3-81AE-4F96-B3E2-D95FB6E1550F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6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2CF5-0601-470E-BA9F-D4AD0B89D52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26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80B2542-BA75-49B8-B1BF-7212B24A158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679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A2F4A-F4D6-4CB3-8282-A6952091250A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4AF55-98CB-4EC4-B2C3-4ED87EA5F1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468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9871-7EBD-4E6E-A0A7-A37F84616B8E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265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C36-4802-484F-8BA4-2EB847CF51C0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373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DBB2-C1FF-4EAA-8D67-940CDE8B19D5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7044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FCA7-9A29-4061-BA8E-B6F6C44991A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867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AE5370-4D3E-433C-ACC2-0FB7C6E2F72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150854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ED6-EE47-469F-9B10-9EEB651A6731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58663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department, place, date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90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940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F0FC925-DEDF-4CB0-B385-E4FE6B66FD47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6891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92C939-1ED3-44E9-8F6D-BD63CE96F489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05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8348662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3981450"/>
            <a:ext cx="834866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30A09-6F10-499C-A819-1E36012609DD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AF7D3-90D7-4BF1-85C6-A2C30C6E5D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2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 for content page in CorpoA Regular 30 pt on two lines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dirty="0" smtClean="0"/>
              <a:t>Captions are in CorpoS 9 pt and are placed 0.4 cm beneath the image.</a:t>
            </a:r>
            <a:endParaRPr lang="de-DE" dirty="0" smtClean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0979669-62B2-4874-BE74-4CB5E10FF4DA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4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4AA3-81AE-4F96-B3E2-D95FB6E1550F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93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2CF5-0601-470E-BA9F-D4AD0B89D52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4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80B2542-BA75-49B8-B1BF-7212B24A158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669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9871-7EBD-4E6E-A0A7-A37F84616B8E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6435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C36-4802-484F-8BA4-2EB847CF51C0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4905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DBB2-C1FF-4EAA-8D67-940CDE8B19D5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2481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FCA7-9A29-4061-BA8E-B6F6C44991A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AE5370-4D3E-433C-ACC2-0FB7C6E2F72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57732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ED6-EE47-469F-9B10-9EEB651A6731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73847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35163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67473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9D49-5047-4A4D-98D1-C52CB1B7E79B}" type="datetime3">
              <a:rPr lang="de-DE">
                <a:solidFill>
                  <a:prstClr val="black"/>
                </a:solidFill>
              </a:rPr>
              <a:pPr>
                <a:defRPr/>
              </a:pPr>
              <a:t>24/05/13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71231-EA01-486C-A691-1AA6F0E0F837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6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department, place, date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05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561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F0FC925-DEDF-4CB0-B385-E4FE6B66FD47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350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92C939-1ED3-44E9-8F6D-BD63CE96F489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267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 for content page in CorpoA Regular 30 pt on two lines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dirty="0" smtClean="0"/>
              <a:t>Captions are in CorpoS 9 pt and are placed 0.4 cm beneath the image.</a:t>
            </a:r>
            <a:endParaRPr lang="de-DE" dirty="0" smtClean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0979669-62B2-4874-BE74-4CB5E10FF4DA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63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4AA3-81AE-4F96-B3E2-D95FB6E1550F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1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2CF5-0601-470E-BA9F-D4AD0B89D52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9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80B2542-BA75-49B8-B1BF-7212B24A158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7464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9871-7EBD-4E6E-A0A7-A37F84616B8E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8677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246CF-415D-44D2-A41A-24C294A96600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33D15-089C-4EE8-8743-575B72A1F2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625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C36-4802-484F-8BA4-2EB847CF51C0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762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DBB2-C1FF-4EAA-8D67-940CDE8B19D5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70837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FCA7-9A29-4061-BA8E-B6F6C44991A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86875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AE5370-4D3E-433C-ACC2-0FB7C6E2F72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396910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ED6-EE47-469F-9B10-9EEB651A6731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749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9D49-5047-4A4D-98D1-C52CB1B7E79B}" type="datetime3">
              <a:rPr lang="de-DE">
                <a:solidFill>
                  <a:prstClr val="black"/>
                </a:solidFill>
              </a:rPr>
              <a:pPr>
                <a:defRPr/>
              </a:pPr>
              <a:t>24/05/13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71231-EA01-486C-A691-1AA6F0E0F837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2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orossm\Desktop\Backup\AAP\Marketing\Thailand\Branding\Logo\mb_leasing_l_cmyk_p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85763"/>
            <a:ext cx="23082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895350"/>
            <a:ext cx="8205788" cy="1258888"/>
          </a:xfrm>
        </p:spPr>
        <p:txBody>
          <a:bodyPr/>
          <a:lstStyle>
            <a:lvl1pPr>
              <a:lnSpc>
                <a:spcPts val="5000"/>
              </a:lnSpc>
              <a:defRPr sz="4500" smtClean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2486025"/>
            <a:ext cx="8205788" cy="2825750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 smtClean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2841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A59824-5AB3-4F8B-B773-B5897D8F9F1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D697C7-B4D5-4CBA-9EC2-313311B1FE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964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8135FD0-A7AA-4197-AAB0-F05F88714F1E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100539A-6120-4EDA-8E66-07C89AAD0DD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075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760E074-D92C-4F1A-BB81-7D83A522F267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5FAC293-7552-4AB4-97B3-28A7BBF838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93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8244C-7D20-43ED-917F-AA930E67325A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07A8B-93D7-49FC-BDDA-126469B327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401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6A5F220-2B12-4C9C-B177-7F2EBE2BB67E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4317A0-5CB4-4388-91E5-6EAEDFC569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860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728C202-BC44-4A00-8213-3676074C395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79F61CD-28B2-4857-B7EF-C41B9831C47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657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7324F08-8245-49A3-8842-5CA7E00261CD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762F91C-7649-4AA8-9F9D-34535E8AD1C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839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C5F2856-C3D3-4C14-A86B-533B2703DAC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5C026B6-D785-4C93-A8D5-77B992B0F9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127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3449B2-DE66-40FB-A4B0-65E19E60C3B4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6BA65E-0A2D-4131-A383-FAE247ED89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482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9B613E5-5889-4FDF-838D-FE3501345B7C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65B10B-36AC-4FBB-BF0A-90DD5E5B25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762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6A5F71-6ED3-47CA-945D-458BBB7C269A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2445955-4CAD-40F6-B104-EED2DB061F8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629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7A8C577-F592-4B37-99DC-B0FA053C079A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0227AA6-EF63-4BBE-AD1F-8A61A397E1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133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8348662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3981450"/>
            <a:ext cx="834866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FE9B2A5-69D8-4890-B6E2-94C8F6BC5E62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B75AF8E-F4DA-4DDE-B9B2-053CA12E2A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915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288" y="1420813"/>
            <a:ext cx="4097337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420813"/>
            <a:ext cx="4098925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95288" y="3981450"/>
            <a:ext cx="834866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D4E7CAC-D64B-4FF9-9F63-853FDE6A3A33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3F544F3-0E6F-445E-AA51-D89791B6B4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5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958D5-F977-4782-84A0-A45EAC18346D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D65E4-3453-4238-B89B-8110217FE2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440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07CF5DD-D6E7-4252-97EB-076FD34D38D9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B41B6-45B5-4FC4-90E3-AF70D26206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197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5288" y="366713"/>
            <a:ext cx="8348662" cy="602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66E8816-340F-40BA-ACEF-7549A8D2FBB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6AD491-AF0A-486D-9F4D-45074FD5A99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138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1420813"/>
            <a:ext cx="8348662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8" y="3981450"/>
            <a:ext cx="834866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8355486-C233-4952-BD13-70D8057833B0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3A89DE3-1515-4A30-AA8F-5348BBFCE91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541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95288" y="1420813"/>
            <a:ext cx="8348662" cy="4970462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806F273-EED6-48C2-B7FB-F5DC305D0EAA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C5A2ACB-B8AF-4957-A2E4-5E0C810B769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474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 smtClean="0"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78025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 smtClean="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313423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BFBE5-231B-4A2E-9063-31694F14766D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AAE5-D834-47C9-8E2F-BB193F6607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085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64734-8382-4008-B7E5-62723F29702E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9871-7530-4FC3-A5FC-D3C9B82ECE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99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C85FD-C473-4765-B8DE-D8F1FDA68FE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858A7-8DD3-42B6-B227-3B7AF7152D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45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7C208-29FD-4DAD-BDAE-6274ECA9199E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C18C4-42B8-4278-A411-D492D175A3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2379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1C771-2AE7-4A99-B438-F54BE23C3292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C443F-4E3B-4A4A-A6CF-20CA004746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4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92578-629C-40AD-98AB-9CB2C27F93A0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78333-469A-4A46-9F51-DDEA058E461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273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F9CE1-934C-4965-8821-A8E7E317752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56465-6310-47AF-A74C-946CA4F0C4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030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79A94-8947-4C1A-BC51-B1E25C85154B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EB087-CA42-4535-91EA-0DE6094192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315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A2E53-B4FA-417D-92D8-733CBD426D81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7A59B-8CE3-4A57-B76A-048F886CC5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832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A9155-A391-4CAA-A7DC-65504AFE7D32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5C800-F6C2-41CD-870A-1F9BF7BFC4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157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48DA-D10E-49F1-8095-7A9F74DD546D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D4A9F-5FFA-416A-9C37-B35A11EC95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092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9F2FB-6887-456E-AD95-578CDBF0A58D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C149-4B00-42F6-8B53-918A97209E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988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8348662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3981450"/>
            <a:ext cx="834866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4BF34-0A22-4246-AC34-7CFD27E5A4C4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FAB3C-4F5B-493C-B5E2-4260C8E5E5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8812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5288" y="366713"/>
            <a:ext cx="8348662" cy="602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579E3-B6C3-4DDD-82BF-F0819D71C222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36BDE-AEE6-44E9-96AC-E7FF1855B3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279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62B6B-D5A6-401A-B36C-6886DF2F4F72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FB88-59EF-4F34-902A-621C2F54F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83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95288" y="1420813"/>
            <a:ext cx="8348662" cy="49704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C7CE6-5F30-40B0-9E70-B4B7BF0EADA0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69B3-564A-4664-9E79-709F7F83B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97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E7217-8F96-4DDA-ADF0-F121524F868D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B9989-96D9-49EB-AFD2-199CABCC188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184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department, place, date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223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9445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F0FC925-DEDF-4CB0-B385-E4FE6B66FD47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91474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92C939-1ED3-44E9-8F6D-BD63CE96F489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039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 for content page in CorpoA Regular 30 pt on two lines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dirty="0" smtClean="0"/>
              <a:t>Captions are in CorpoS 9 pt and are placed 0.4 cm beneath the image.</a:t>
            </a:r>
            <a:endParaRPr lang="de-DE" dirty="0" smtClean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0979669-62B2-4874-BE74-4CB5E10FF4DA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9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4AA3-81AE-4F96-B3E2-D95FB6E1550F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05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2CF5-0601-470E-BA9F-D4AD0B89D52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6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80B2542-BA75-49B8-B1BF-7212B24A158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601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9871-7EBD-4E6E-A0A7-A37F84616B8E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65919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C36-4802-484F-8BA4-2EB847CF51C0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447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463F4-4F20-4DFC-AC92-6A31280FCE16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730B-CC9D-4928-86E6-018B23D329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4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DA618-7AB5-41C5-9A47-F6156D367E5D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01B64-6DF7-4069-A86B-E83469C5AAB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9179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DBB2-C1FF-4EAA-8D67-940CDE8B19D5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2038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FCA7-9A29-4061-BA8E-B6F6C44991A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426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AE5370-4D3E-433C-ACC2-0FB7C6E2F72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87175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ED6-EE47-469F-9B10-9EEB651A6731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916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A1889-136A-43AE-B76C-AC3095AE5F7D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F7ACC-5298-487A-8817-507A2A9C447C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852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9D49-5047-4A4D-98D1-C52CB1B7E79B}" type="datetime3">
              <a:rPr lang="de-DE">
                <a:solidFill>
                  <a:prstClr val="black"/>
                </a:solidFill>
              </a:rPr>
              <a:pPr>
                <a:defRPr/>
              </a:pPr>
              <a:t>24/05/13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71231-EA01-486C-A691-1AA6F0E0F837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17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91BF-9285-4C27-96B9-E6756428480A}" type="datetimeFigureOut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5FD-AD85-4E8D-856C-4BA9EA0E2A86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383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356104" y="6551617"/>
            <a:ext cx="3968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196" rIns="0" bIns="0" anchor="ctr"/>
          <a:lstStyle/>
          <a:p>
            <a:pPr algn="ctr">
              <a:defRPr/>
            </a:pPr>
            <a:fld id="{3857E7E3-CE6A-4F10-A51B-C56295492158}" type="slidenum">
              <a:rPr lang="de-DE" sz="1200" b="1">
                <a:solidFill>
                  <a:srgbClr val="000000"/>
                </a:solidFill>
                <a:latin typeface="CorpoS" pitchFamily="2" charset="0"/>
              </a:rPr>
              <a:pPr algn="ctr">
                <a:defRPr/>
              </a:pPr>
              <a:t>‹Nr.›</a:t>
            </a:fld>
            <a:endParaRPr lang="de-DE" sz="1200" b="1">
              <a:solidFill>
                <a:srgbClr val="000000"/>
              </a:solidFill>
              <a:latin typeface="CorpoS" pitchFamily="2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92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 smtClean="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78029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 smtClean="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900">
                <a:latin typeface="Corpo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57F3C8A8-6A90-46A0-9E0C-904EF30E151D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403225" y="6551617"/>
            <a:ext cx="5030788" cy="3063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7196" rIns="0" bIns="0" anchor="ctr"/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orpoS" pitchFamily="2" charset="0"/>
              </a:rPr>
              <a:t>Fit4Growth Strategy SEA</a:t>
            </a:r>
            <a:endParaRPr lang="de-DE" sz="900" dirty="0">
              <a:solidFill>
                <a:srgbClr val="000000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981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_2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3225" y="3861052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 smtClean="0"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421" y="5237529"/>
            <a:ext cx="8205788" cy="116293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 smtClean="0"/>
            </a:lvl1pPr>
          </a:lstStyle>
          <a:p>
            <a:pPr lvl="0"/>
            <a:r>
              <a:rPr lang="de-DE" noProof="0" dirty="0" smtClean="0"/>
              <a:t>Formatvorlage des Untertitelmasters durch Klicken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900">
                <a:latin typeface="Corpo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F2D8FCB1-A403-49F6-B23E-6D74E9C0518E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5" descr="pprt_tite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08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403225" y="6551617"/>
            <a:ext cx="5030788" cy="3063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7196" rIns="0" bIns="0" anchor="ctr"/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orpoS" pitchFamily="2" charset="0"/>
              </a:rPr>
              <a:t>Fit4Growth Strategy SEA</a:t>
            </a:r>
            <a:endParaRPr lang="de-DE" sz="900" dirty="0">
              <a:solidFill>
                <a:srgbClr val="000000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5084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9D49-5047-4A4D-98D1-C52CB1B7E79B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71231-EA01-486C-A691-1AA6F0E0F83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33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CEC36-062E-43FB-9A43-19D25A8855E4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759D5-3E2D-434C-A808-EF319C9DD66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29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4" descr="WortMArke_1200dpi_0,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8914" y="6650038"/>
            <a:ext cx="938212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900">
                <a:latin typeface="Corpo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AC710038-22F3-4E5F-918F-E137934E4920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5C799-3F39-4EE0-8B90-7F9FE37D299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403225" y="6551617"/>
            <a:ext cx="5030788" cy="3063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7196" rIns="0" bIns="0" anchor="ctr"/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orpoS" pitchFamily="2" charset="0"/>
              </a:rPr>
              <a:t>Fit4Growth Strategy SEA</a:t>
            </a:r>
            <a:endParaRPr lang="de-DE" sz="900" dirty="0">
              <a:solidFill>
                <a:srgbClr val="000000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3254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891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 descr="WortMArke_1200dpi_0,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8914" y="6650038"/>
            <a:ext cx="938212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356104" y="6551617"/>
            <a:ext cx="3968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196" rIns="0" bIns="0" anchor="ctr"/>
          <a:lstStyle/>
          <a:p>
            <a:pPr algn="ctr">
              <a:defRPr/>
            </a:pPr>
            <a:fld id="{57A3A701-40D0-499E-A5D9-588ADC9B05BF}" type="slidenum">
              <a:rPr lang="de-DE" sz="1200" b="1">
                <a:solidFill>
                  <a:srgbClr val="000000"/>
                </a:solidFill>
                <a:latin typeface="CorpoS" pitchFamily="2" charset="0"/>
              </a:rPr>
              <a:pPr algn="ctr">
                <a:defRPr/>
              </a:pPr>
              <a:t>‹Nr.›</a:t>
            </a:fld>
            <a:endParaRPr lang="de-DE" sz="1200" b="1">
              <a:solidFill>
                <a:srgbClr val="000000"/>
              </a:solidFill>
              <a:latin typeface="CorpoS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289" y="1420817"/>
            <a:ext cx="4097337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9" y="1420817"/>
            <a:ext cx="4098925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95288" y="3981453"/>
            <a:ext cx="834866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900">
                <a:latin typeface="Corpo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09AB006F-4796-4B85-A031-8BCFAEB77609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403225" y="6551617"/>
            <a:ext cx="5030788" cy="3063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7196" rIns="0" bIns="0" anchor="ctr"/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orpoS" pitchFamily="2" charset="0"/>
              </a:rPr>
              <a:t>Fit4Growth Strategy SEA</a:t>
            </a:r>
            <a:endParaRPr lang="de-DE" sz="900" dirty="0">
              <a:solidFill>
                <a:srgbClr val="000000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7231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4" descr="WortMArke_1200dpi_0,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8914" y="6650038"/>
            <a:ext cx="938212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356104" y="6551617"/>
            <a:ext cx="3968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196" rIns="0" bIns="0" anchor="ctr"/>
          <a:lstStyle/>
          <a:p>
            <a:pPr algn="ctr">
              <a:defRPr/>
            </a:pPr>
            <a:fld id="{E24B506B-3093-4D5B-A004-E70540AA8C87}" type="slidenum">
              <a:rPr lang="de-DE" sz="1200" b="1">
                <a:solidFill>
                  <a:srgbClr val="000000"/>
                </a:solidFill>
                <a:latin typeface="CorpoS" pitchFamily="2" charset="0"/>
              </a:rPr>
              <a:pPr algn="ctr">
                <a:defRPr/>
              </a:pPr>
              <a:t>‹Nr.›</a:t>
            </a:fld>
            <a:endParaRPr lang="de-DE" sz="1200" b="1">
              <a:solidFill>
                <a:srgbClr val="000000"/>
              </a:solidFill>
              <a:latin typeface="CorpoS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5288" y="366713"/>
            <a:ext cx="8348662" cy="602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900">
                <a:latin typeface="Corpo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184EB156-D20B-4D24-9645-C4D9C18A00C3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403225" y="6551617"/>
            <a:ext cx="5030788" cy="3063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7196" rIns="0" bIns="0" anchor="ctr"/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orpoS" pitchFamily="2" charset="0"/>
              </a:rPr>
              <a:t>Fit4Growth Strategy SEA</a:t>
            </a:r>
            <a:endParaRPr lang="de-DE" sz="900" dirty="0">
              <a:solidFill>
                <a:srgbClr val="000000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007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289" y="1420813"/>
            <a:ext cx="4097337" cy="233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9" y="1420813"/>
            <a:ext cx="4098925" cy="233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95289" y="3903667"/>
            <a:ext cx="4097337" cy="233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3903667"/>
            <a:ext cx="4098925" cy="233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3CC6A-6D8F-4D70-98E0-D9258F89FE54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5D438-E0B0-4954-8455-A3EFC3F38C8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893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95288" y="1420815"/>
            <a:ext cx="8348662" cy="4814887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9E94E-BAB2-44B8-85DD-66C187A3C68F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04CBD-D223-437B-A4DC-119EE940DE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542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25719-16AE-41A0-BA1C-9FDB8F22E76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83271-1120-49AA-894A-90B914914F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488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8348662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3981450"/>
            <a:ext cx="834866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22B8-BD61-4EC4-9DD1-A851FF7ED8BB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C532D-235A-4E0D-964B-7897C9B06B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267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pPr lvl="0"/>
            <a:r>
              <a:rPr lang="en-US" altLang="en-US" noProof="0" smtClean="0"/>
              <a:t>Titelmasterformat durch Klicken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78025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/>
            </a:lvl1pPr>
          </a:lstStyle>
          <a:p>
            <a:pPr lvl="0"/>
            <a:r>
              <a:rPr lang="en-US" alt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3847044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DB0E3F-E210-40FF-9EB2-09D16E80264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00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BDC21-530E-4CA8-89D4-52E563D01C4F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2F44B-0DFE-4C66-85D1-31A022432E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8982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C19D27-B8EC-491D-9B2D-BC5F89274F24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4129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BFA67F-30D8-4312-A560-20520033684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2426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36ED55-679D-4475-A5B4-4EB87F38F2D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5672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96DC66-63D4-4A72-B156-5EBE0156B7A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161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A46B1B-7D81-4CE1-8F83-E53AD2ECB6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4439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542D2E-5959-4DA9-9521-4174EB2591A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518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8986DD-01BB-4B1E-B2BF-929819AA8B73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279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B1C53D-4D51-4E0A-85D0-DDDFE103C030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088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9A1B19-EA61-45BF-85ED-B508CD327830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781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8348662" cy="2408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5288" y="3981450"/>
            <a:ext cx="8348662" cy="2409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725" y="6548438"/>
            <a:ext cx="252413" cy="306387"/>
          </a:xfrm>
        </p:spPr>
        <p:txBody>
          <a:bodyPr/>
          <a:lstStyle>
            <a:lvl1pPr>
              <a:defRPr/>
            </a:lvl1pPr>
          </a:lstStyle>
          <a:p>
            <a:fld id="{809054A9-CD8E-4F97-BD47-16A737D01CB7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61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AAEB5-E1FC-47FE-B20F-0CFB679DF998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C6D3A-8A4D-4B59-836B-B2C58EA49D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898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9001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395288" y="1420813"/>
            <a:ext cx="8348662" cy="49704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5725" y="6548438"/>
            <a:ext cx="252413" cy="306387"/>
          </a:xfrm>
        </p:spPr>
        <p:txBody>
          <a:bodyPr/>
          <a:lstStyle>
            <a:lvl1pPr>
              <a:defRPr/>
            </a:lvl1pPr>
          </a:lstStyle>
          <a:p>
            <a:fld id="{3B3F69A6-5F62-4930-9AC2-EA081D0CC774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16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71CE7-749B-4F4B-904D-D21D0912500C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DA98F-A1A4-4F97-A2FD-DCC241A2E3B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67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35163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87077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B074A-5FD1-46DE-B694-2C2EF0A6D0EB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063FC-4AF9-49CD-828D-D03222127B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0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4B2B2-892A-4357-BD5F-1F60210A4A16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B11E5-C942-49C4-9F35-D25DE7A5149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2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C1411-A38D-4FB4-82F3-1860EBE31CDB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7E847-FFD5-47C2-B1F8-7967AF5B0A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26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937D-6A21-40E4-9D39-4495C5B648E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FD359-76B4-41FB-956E-5E9F3FE11F3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6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2AC2E-DBDC-43A9-9CDA-5548076AD523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BE8A-4BD0-482D-9C27-780997C3E01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3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F5B30-3F3A-43F6-8D76-ED1FA592C57E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5FBC-87E0-4937-8D82-4555BAE9AB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37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FADFC-F820-487A-887D-72A061EA2B8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4909C-10B6-41D6-93F0-1A71AE486BD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85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29F37-9133-4161-B5C6-0272E60AB906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27C30-BFBB-4C93-8F59-1DA889AFCD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3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4C1F1-BAF1-4C56-9AAE-92C042C1BD06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4F23C-25B6-499B-833A-F67CF9D8D46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14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47BBC-B614-4622-9D00-9590F3390EE7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DECDC-9651-409F-931D-0EB88FE38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8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8EDC-E808-4286-83B5-635AD0FAA63D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E173-399E-4653-8A03-F49323C898B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54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35163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40345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10CEF-766F-4E02-B6D4-0D6E9667E185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2ABC7-13B6-471D-9BC0-9A816B30A86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24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AC689-B1E9-498F-A010-A20F1582FA55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52C7D-AA9A-467A-84DA-BD20FF9A38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98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0C314-63F8-4B6A-BFEF-D01761B5F8B0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ABA4C-1F34-468D-B634-041B2F47E55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7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B708E-9898-439C-B157-1343DD22C765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62B93-AE30-493F-AAB3-1C01BEE8136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39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BE983-EEE2-466D-990A-D08DB53D4464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3519D-00E4-40DA-B0BA-2206653B929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26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C30F1-F046-4556-88E9-29FBC3610DD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C317F-B926-451C-8689-B834D3C62A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43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D3C9-72EE-4BE5-838D-31404DB415A6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15776-048A-44D2-8D9D-BBFE1953D5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03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82FCC-5E53-46D0-A579-2A7434D4D20D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10BFB-ABF2-42AA-A48A-320E02C602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0F927-32DA-43B5-9EFA-BBA98764977E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C2B47-6D94-4EF0-A141-DCCC0D30067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87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1C29C-194D-46AD-BF1A-79183B091330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9578C-7235-4C83-9CD4-62DE80C7FE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32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B8F62-3A00-4A70-8FE5-E2AA9CD297E0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1C281-1540-4D90-B1FF-86CEEEF59D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61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35163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35767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ACFCA-5DE2-4DB2-9A67-8E7CD0EDA626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2F2E7-7305-4AB6-B5E2-A4A2CEF2124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00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5EDDC-0CDD-4444-97FB-B1E6828950B7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0D660-5821-4825-A571-FCDA8F8BC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3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73F5C-9BA0-4E37-BDC3-BB45D756D3C2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0DE84-55B5-4325-A4F7-E62724C6BC0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5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20D7-DE15-4129-88BF-AAE3F8B76AF6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BB684-E8CC-49C8-B470-AC77368860A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08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D5504-7DA9-4895-9F6A-70A16139E324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9D5FA-CD0E-4248-8A23-E8C1920C31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43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93DCC-F289-4870-8571-23288663FBE7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45BF4-0521-457F-852B-E2F34B2903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23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CF65C-3FEC-4BA9-B2AE-895FBC0D5EDE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2EE56-F096-4529-B52F-667B91DE6B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79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EA412-5911-41C0-9861-1F61FF4D7E57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B5800-96DB-454B-B730-BD8976C5309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54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77A27-2525-4A15-87E0-C0BFD13560E3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EE55-2327-40CE-AB43-F35EFBDDEBA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46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445A1-5789-4220-B44D-C67C01EC3718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C232D-B59F-471E-9AEB-56C279BD70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051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085D-48BC-4C24-A643-F7C21D50D58F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5BFCE-287D-4AD8-BF79-D4E7EF5283E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96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35163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50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228263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F2D0D-034B-4559-BF07-B4DA64137A53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32BE0-2135-4498-9749-0448219063A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8F17E-6D1B-4CD3-9039-A1683A211BAE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35353-C448-47C9-B0BC-682B5D80DE7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155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39D1D-A97E-4C0E-8292-D18DC0C2D24C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18A96-FF09-4563-97AA-C679618B1E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67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058A0-A206-408C-AA32-282A9461C007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B0A69-7450-4FAE-ACCC-26379940B2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92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F0AE-5500-4E12-BF5D-66C1D45DF782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306E4-3DFC-4683-A2B6-41983BD436B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877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BAE2D-A43A-4BB7-BF5C-E9589EBD7FFB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12FB2-6127-44CD-AC20-5E8F3F89C2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8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0809B-49F7-42A1-91CD-F7D770ED9898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03D95-95CA-4F8B-9B24-5BF02B3A636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357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A5D7-71F4-4A51-9AF2-240F7DBAC905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4E6CA-AB40-40E1-96E9-6EB69664F4B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070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11CF4-27B0-4A57-89A0-18889F08E6EA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394ED-BE9F-4B3A-8A06-479623F0181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5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42EDA-8538-465A-8AC3-47BF86DC1293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27E71-DB1C-4CD2-B547-7F1069C4F85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10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0C88D-85DD-422E-9BFA-61AA4AE0840A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7E76-D130-4434-97F1-012736BCDAE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886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69888"/>
            <a:ext cx="8205788" cy="1258887"/>
          </a:xfrm>
        </p:spPr>
        <p:txBody>
          <a:bodyPr/>
          <a:lstStyle>
            <a:lvl1pPr>
              <a:lnSpc>
                <a:spcPts val="5000"/>
              </a:lnSpc>
              <a:defRPr sz="4100" smtClean="0"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978025"/>
            <a:ext cx="8205788" cy="3375025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300" smtClean="0"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4615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7CDF4-A86E-4A18-A487-D717C5AE922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702B5-FC6D-4875-B16F-D2B38D2729E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665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B40AD9-F60B-4963-919B-C1ABF49AEC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810C5E-3252-4443-A939-5D54D7D96D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63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03D652D-80E3-49DB-83D7-32BFE8054A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05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420813"/>
            <a:ext cx="40973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420813"/>
            <a:ext cx="4098925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A80ADA-C832-406E-A3F4-C60E70CF5B0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761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57AC3B0-6C6F-4F91-B02D-83D3C3EE95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12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ACFA70C-1DA4-45B0-9D86-EAF9036AACD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99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DBC8F50-E3AD-47E8-92A2-D29AD406DBB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751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0E6400B-017A-458C-9BE1-E28A5C7FF95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519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F98988C-4EDB-47EA-BA3B-AA04C1062EB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796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CBD9B19-79D5-41F5-8036-C755D1A2DB4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0CB4A-F350-4874-86D2-2A68F3B570B3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F7ACC-5298-487A-8817-507A2A9C44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877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7975" y="366713"/>
            <a:ext cx="2085975" cy="60245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366713"/>
            <a:ext cx="6110287" cy="60245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13FDA5-A680-4044-93CB-1C7C40A749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398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11263"/>
            <a:ext cx="8348662" cy="2513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3876675"/>
            <a:ext cx="8348662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83F8D75-824F-4F35-B5D8-B57EDB7E17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91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4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WortMArke_1200dpi_0,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6713"/>
            <a:ext cx="8348662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95288" y="1211263"/>
            <a:ext cx="8348662" cy="51800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31AB8CE-1355-41D9-9BB6-93EB50F510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department, place, date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879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04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F0FC925-DEDF-4CB0-B385-E4FE6B66FD47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9514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head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92C939-1ED3-44E9-8F6D-BD63CE96F489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9" hasCustomPrompt="1"/>
          </p:nvPr>
        </p:nvSpPr>
        <p:spPr>
          <a:xfrm>
            <a:off x="395288" y="1490400"/>
            <a:ext cx="8352000" cy="4905638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2081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and caption beneath th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 for content page in CorpoA Regular 30 pt on two lines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8352000" cy="4458880"/>
          </a:xfrm>
        </p:spPr>
        <p:txBody>
          <a:bodyPr/>
          <a:lstStyle/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dirty="0" smtClean="0"/>
              <a:t>Captions are in CorpoS 9 pt and are placed 0.4 cm beneath the image.</a:t>
            </a:r>
            <a:endParaRPr lang="de-DE" dirty="0" smtClean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0979669-62B2-4874-BE74-4CB5E10FF4DA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5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4AA3-81AE-4F96-B3E2-D95FB6E1550F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6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2CF5-0601-470E-BA9F-D4AD0B89D52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7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36048-61D9-4020-B148-63C3D3826AC3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3EDA4-CA7D-452B-87FE-EDD266C35F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267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3789040"/>
            <a:ext cx="8352000" cy="260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4608464" y="1490400"/>
            <a:ext cx="4140000" cy="216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80B2542-BA75-49B8-B1BF-7212B24A1588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8115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headline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44000" y="1484784"/>
            <a:ext cx="4104000" cy="49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9871-7EBD-4E6E-A0A7-A37F84616B8E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95288" y="1490400"/>
            <a:ext cx="4104000" cy="4899600"/>
          </a:xfrm>
        </p:spPr>
        <p:txBody>
          <a:bodyPr/>
          <a:lstStyle/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285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 image in typ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C36-4802-484F-8BA4-2EB847CF51C0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96000" y="377999"/>
            <a:ext cx="8352000" cy="601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smtClean="0"/>
              <a:t>Add image by clicking symbol</a:t>
            </a:r>
            <a:endParaRPr lang="en-US" noProof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5716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288" y="3708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1936800"/>
            <a:ext cx="8352000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6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DBB2-C1FF-4EAA-8D67-940CDE8B19D5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338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3639600"/>
            <a:ext cx="8352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Chapter heading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000" y="5205600"/>
            <a:ext cx="8352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chapter heading 15pt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FCA7-9A29-4061-BA8E-B6F6C44991A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95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490399"/>
            <a:ext cx="8352000" cy="3600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AE5370-4D3E-433C-ACC2-0FB7C6E2F72D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95536" y="2159999"/>
            <a:ext cx="8352000" cy="38052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500" b="1"/>
            </a:lvl1pPr>
            <a:lvl2pPr marL="0" indent="0">
              <a:buNone/>
              <a:defRPr sz="1500"/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  <a:lvl6pPr marL="0" indent="0">
              <a:buNone/>
              <a:defRPr sz="1500"/>
            </a:lvl6pPr>
            <a:lvl7pPr marL="0" indent="0">
              <a:buNone/>
              <a:defRPr sz="1500"/>
            </a:lvl7pPr>
            <a:lvl8pPr marL="0" indent="0">
              <a:buNone/>
              <a:defRPr sz="1500"/>
            </a:lvl8pPr>
            <a:lvl9pPr marL="0" indent="0">
              <a:buNone/>
              <a:defRPr sz="1500"/>
            </a:lvl9pPr>
          </a:lstStyle>
          <a:p>
            <a:pPr lvl="0"/>
            <a:r>
              <a:rPr lang="en-US" noProof="0" dirty="0" smtClean="0"/>
              <a:t>Edit text master format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95288" y="6107810"/>
            <a:ext cx="8353425" cy="288032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9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noProof="0" dirty="0" smtClean="0"/>
              <a:t>Table captions are in CorpoS 9 pt and are placed 0.4 cm beneath the table.</a:t>
            </a:r>
          </a:p>
        </p:txBody>
      </p:sp>
    </p:spTree>
    <p:extLst>
      <p:ext uri="{BB962C8B-B14F-4D97-AF65-F5344CB8AC3E}">
        <p14:creationId xmlns:p14="http://schemas.microsoft.com/office/powerpoint/2010/main" val="316369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ED6-EE47-469F-9B10-9EEB651A6731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40187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70287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1" y="1936800"/>
            <a:ext cx="8209018" cy="3376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department, place, date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95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8" y="3638210"/>
            <a:ext cx="8208000" cy="1260000"/>
          </a:xfrm>
        </p:spPr>
        <p:txBody>
          <a:bodyPr/>
          <a:lstStyle>
            <a:lvl1pPr>
              <a:lnSpc>
                <a:spcPts val="5000"/>
              </a:lnSpc>
              <a:defRPr sz="4500"/>
            </a:lvl1pPr>
          </a:lstStyle>
          <a:p>
            <a:r>
              <a:rPr lang="en-US" noProof="0" dirty="0" smtClean="0"/>
              <a:t>Presentation title 45 pt on two lines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8" y="5204381"/>
            <a:ext cx="5040000" cy="118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 smtClean="0"/>
              <a:t>Additional text for presentation 15 pt</a:t>
            </a:r>
          </a:p>
          <a:p>
            <a:pPr lvl="0"/>
            <a:r>
              <a:rPr lang="en-US" noProof="0" dirty="0" smtClean="0"/>
              <a:t>First name, surname, department</a:t>
            </a:r>
            <a:r>
              <a:rPr lang="en-US" noProof="0" smtClean="0"/>
              <a:t>, place, </a:t>
            </a:r>
            <a:r>
              <a:rPr lang="en-US" noProof="0" dirty="0" smtClean="0"/>
              <a:t>date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Add image by clicking symbol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166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headline on two lines als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F0FC925-DEDF-4CB0-B385-E4FE6B66FD47}" type="datetime1">
              <a:rPr lang="en-US" smtClean="0">
                <a:solidFill>
                  <a:prstClr val="black"/>
                </a:solidFill>
              </a:rPr>
              <a:pPr/>
              <a:t>5/24/2013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Annual Dealer Meeting 2012 | 14.12.2012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BD4307-8E25-4063-B042-91C9BB9E4C20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0" y="144000"/>
            <a:ext cx="5256000" cy="216000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 noProof="0" dirty="0" smtClean="0"/>
              <a:t>Optional chapter heading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652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72000"/>
            <a:ext cx="1879200" cy="3060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18000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0128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27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34013" y="6548438"/>
            <a:ext cx="766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fld id="{2D7513F2-2B50-4B95-83D7-7F9CFFB18ADB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48438"/>
            <a:ext cx="4894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r>
              <a:rPr lang="en-US"/>
              <a:t>MAD-Presentation | Mercedes-Benz Thailand | Sep 5th, 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fld id="{8C97644C-4124-418B-902A-1FB5F94218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4" descr="WortMArke_1200dpi_0,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90" r:id="rId1"/>
    <p:sldLayoutId id="2147487128" r:id="rId2"/>
    <p:sldLayoutId id="2147487129" r:id="rId3"/>
    <p:sldLayoutId id="2147487130" r:id="rId4"/>
    <p:sldLayoutId id="2147487131" r:id="rId5"/>
    <p:sldLayoutId id="2147487132" r:id="rId6"/>
    <p:sldLayoutId id="2147487133" r:id="rId7"/>
    <p:sldLayoutId id="2147487134" r:id="rId8"/>
    <p:sldLayoutId id="2147487135" r:id="rId9"/>
    <p:sldLayoutId id="2147487136" r:id="rId10"/>
    <p:sldLayoutId id="2147487137" r:id="rId11"/>
    <p:sldLayoutId id="2147487138" r:id="rId12"/>
    <p:sldLayoutId id="2147487139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29606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34178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8750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43322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7450D6-D2BA-4BFE-B906-B50DDE0136B9}" type="datetime1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5/24/2013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orpoS"/>
              </a:rPr>
              <a:t>Annual Dealer Meeting 2012 | 14.12.2012</a:t>
            </a:r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BD4307-8E25-4063-B042-91C9BB9E4C20}" type="slidenum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3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1" r:id="rId1"/>
    <p:sldLayoutId id="2147487252" r:id="rId2"/>
    <p:sldLayoutId id="2147487253" r:id="rId3"/>
    <p:sldLayoutId id="2147487254" r:id="rId4"/>
    <p:sldLayoutId id="2147487255" r:id="rId5"/>
    <p:sldLayoutId id="2147487256" r:id="rId6"/>
    <p:sldLayoutId id="2147487257" r:id="rId7"/>
    <p:sldLayoutId id="2147487258" r:id="rId8"/>
    <p:sldLayoutId id="2147487259" r:id="rId9"/>
    <p:sldLayoutId id="2147487260" r:id="rId10"/>
    <p:sldLayoutId id="2147487261" r:id="rId11"/>
    <p:sldLayoutId id="2147487262" r:id="rId12"/>
    <p:sldLayoutId id="2147487263" r:id="rId13"/>
    <p:sldLayoutId id="2147487264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7450D6-D2BA-4BFE-B906-B50DDE0136B9}" type="datetime1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5/24/2013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orpoS"/>
              </a:rPr>
              <a:t>Annual Dealer Meeting 2012 | 14.12.2012</a:t>
            </a:r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BD4307-8E25-4063-B042-91C9BB9E4C20}" type="slidenum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68" r:id="rId1"/>
    <p:sldLayoutId id="2147487269" r:id="rId2"/>
    <p:sldLayoutId id="2147487270" r:id="rId3"/>
    <p:sldLayoutId id="2147487271" r:id="rId4"/>
    <p:sldLayoutId id="2147487272" r:id="rId5"/>
    <p:sldLayoutId id="2147487273" r:id="rId6"/>
    <p:sldLayoutId id="2147487274" r:id="rId7"/>
    <p:sldLayoutId id="2147487275" r:id="rId8"/>
    <p:sldLayoutId id="2147487276" r:id="rId9"/>
    <p:sldLayoutId id="2147487277" r:id="rId10"/>
    <p:sldLayoutId id="2147487278" r:id="rId11"/>
    <p:sldLayoutId id="2147487279" r:id="rId12"/>
    <p:sldLayoutId id="2147487280" r:id="rId13"/>
    <p:sldLayoutId id="2147487281" r:id="rId14"/>
    <p:sldLayoutId id="2147487283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7450D6-D2BA-4BFE-B906-B50DDE0136B9}" type="datetime1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5/24/2013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orpoS"/>
              </a:rPr>
              <a:t>Annual Dealer Meeting 2012 | 14.12.2012</a:t>
            </a:r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BD4307-8E25-4063-B042-91C9BB9E4C20}" type="slidenum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85" r:id="rId1"/>
    <p:sldLayoutId id="2147487286" r:id="rId2"/>
    <p:sldLayoutId id="2147487287" r:id="rId3"/>
    <p:sldLayoutId id="2147487288" r:id="rId4"/>
    <p:sldLayoutId id="2147487289" r:id="rId5"/>
    <p:sldLayoutId id="2147487290" r:id="rId6"/>
    <p:sldLayoutId id="2147487291" r:id="rId7"/>
    <p:sldLayoutId id="2147487292" r:id="rId8"/>
    <p:sldLayoutId id="2147487293" r:id="rId9"/>
    <p:sldLayoutId id="2147487294" r:id="rId10"/>
    <p:sldLayoutId id="2147487295" r:id="rId11"/>
    <p:sldLayoutId id="2147487296" r:id="rId12"/>
    <p:sldLayoutId id="2147487297" r:id="rId13"/>
    <p:sldLayoutId id="2147487298" r:id="rId14"/>
    <p:sldLayoutId id="2147487300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 </a:t>
            </a:r>
            <a:endParaRPr lang="en-US" smtClean="0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34013" y="6548438"/>
            <a:ext cx="766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000000"/>
                </a:solidFill>
                <a:latin typeface="CorpoS" pitchFamily="2" charset="0"/>
                <a:cs typeface="Arial" charset="0"/>
              </a:defRPr>
            </a:lvl1pPr>
          </a:lstStyle>
          <a:p>
            <a:pPr>
              <a:defRPr/>
            </a:pPr>
            <a:fld id="{980C8554-B0B3-485B-AE81-C894CD5D17D9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48438"/>
            <a:ext cx="4894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rgbClr val="000000"/>
                </a:solidFill>
                <a:latin typeface="CorpoS" pitchFamily="2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A-Class Financial Package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000000"/>
                </a:solidFill>
                <a:latin typeface="CorpoS" pitchFamily="2" charset="0"/>
                <a:cs typeface="Arial" charset="0"/>
              </a:defRPr>
            </a:lvl1pPr>
          </a:lstStyle>
          <a:p>
            <a:pPr>
              <a:defRPr/>
            </a:pPr>
            <a:fld id="{36E44743-36F7-48D3-ADE8-F374976B673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17" descr="C:\Users\morossm\Desktop\Backup\AAP\Marketing\Thailand\Branding\Logo\mb_leasing_l_100k_OL_pos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9064" r="3532" b="22946"/>
          <a:stretch>
            <a:fillRect/>
          </a:stretch>
        </p:blipFill>
        <p:spPr bwMode="auto">
          <a:xfrm>
            <a:off x="7288213" y="6608763"/>
            <a:ext cx="1500187" cy="169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47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2" r:id="rId1"/>
    <p:sldLayoutId id="2147487303" r:id="rId2"/>
    <p:sldLayoutId id="2147487304" r:id="rId3"/>
    <p:sldLayoutId id="2147487305" r:id="rId4"/>
    <p:sldLayoutId id="2147487306" r:id="rId5"/>
    <p:sldLayoutId id="2147487307" r:id="rId6"/>
    <p:sldLayoutId id="2147487308" r:id="rId7"/>
    <p:sldLayoutId id="2147487309" r:id="rId8"/>
    <p:sldLayoutId id="2147487310" r:id="rId9"/>
    <p:sldLayoutId id="2147487311" r:id="rId10"/>
    <p:sldLayoutId id="2147487312" r:id="rId11"/>
    <p:sldLayoutId id="2147487313" r:id="rId12"/>
    <p:sldLayoutId id="2147487314" r:id="rId13"/>
    <p:sldLayoutId id="2147487315" r:id="rId14"/>
    <p:sldLayoutId id="2147487316" r:id="rId15"/>
    <p:sldLayoutId id="2147487317" r:id="rId16"/>
    <p:sldLayoutId id="2147487318" r:id="rId17"/>
    <p:sldLayoutId id="2147487319" r:id="rId1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CorpoA" pitchFamily="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2960688" indent="-85725" algn="l" rtl="0" eaLnBrk="1" fontAlgn="base" hangingPunct="1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3417888" indent="-85725" algn="l" rtl="0" eaLnBrk="1" fontAlgn="base" hangingPunct="1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875088" indent="-85725" algn="l" rtl="0" eaLnBrk="1" fontAlgn="base" hangingPunct="1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4332288" indent="-85725" algn="l" rtl="0" eaLnBrk="1" fontAlgn="base" hangingPunct="1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34013" y="6548438"/>
            <a:ext cx="766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latin typeface="CorpoS" pitchFamily="2" charset="0"/>
              </a:defRPr>
            </a:lvl1pPr>
          </a:lstStyle>
          <a:p>
            <a:pPr>
              <a:defRPr/>
            </a:pPr>
            <a:fld id="{7F63D75A-D5B9-4057-AD2F-B55D179F6DF1}" type="datetime1">
              <a:rPr lang="en-US">
                <a:solidFill>
                  <a:srgbClr val="000000"/>
                </a:solidFill>
              </a:rPr>
              <a:pPr>
                <a:defRPr/>
              </a:pPr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latin typeface="CorpoS" pitchFamily="2" charset="0"/>
              </a:defRPr>
            </a:lvl1pPr>
          </a:lstStyle>
          <a:p>
            <a:pPr>
              <a:defRPr/>
            </a:pPr>
            <a:fld id="{0E64020D-B8C1-4E9B-AEE2-88DF695C93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4" descr="WortMArke_1200dpi_0,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38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21" r:id="rId1"/>
    <p:sldLayoutId id="2147487322" r:id="rId2"/>
    <p:sldLayoutId id="2147487323" r:id="rId3"/>
    <p:sldLayoutId id="2147487324" r:id="rId4"/>
    <p:sldLayoutId id="2147487325" r:id="rId5"/>
    <p:sldLayoutId id="2147487326" r:id="rId6"/>
    <p:sldLayoutId id="2147487327" r:id="rId7"/>
    <p:sldLayoutId id="2147487328" r:id="rId8"/>
    <p:sldLayoutId id="2147487329" r:id="rId9"/>
    <p:sldLayoutId id="2147487330" r:id="rId10"/>
    <p:sldLayoutId id="2147487331" r:id="rId11"/>
    <p:sldLayoutId id="2147487332" r:id="rId12"/>
    <p:sldLayoutId id="2147487333" r:id="rId13"/>
    <p:sldLayoutId id="2147487334" r:id="rId14"/>
    <p:sldLayoutId id="2147487335" r:id="rId15"/>
    <p:sldLayoutId id="2147487336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29606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34178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8750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43322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7450D6-D2BA-4BFE-B906-B50DDE0136B9}" type="datetime1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5/24/2013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orpoS"/>
              </a:rPr>
              <a:t>Annual Dealer Meeting 2012 | 14.12.2012</a:t>
            </a:r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BD4307-8E25-4063-B042-91C9BB9E4C20}" type="slidenum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3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38" r:id="rId1"/>
    <p:sldLayoutId id="2147487339" r:id="rId2"/>
    <p:sldLayoutId id="2147487340" r:id="rId3"/>
    <p:sldLayoutId id="2147487341" r:id="rId4"/>
    <p:sldLayoutId id="2147487342" r:id="rId5"/>
    <p:sldLayoutId id="2147487343" r:id="rId6"/>
    <p:sldLayoutId id="2147487344" r:id="rId7"/>
    <p:sldLayoutId id="2147487345" r:id="rId8"/>
    <p:sldLayoutId id="2147487346" r:id="rId9"/>
    <p:sldLayoutId id="2147487347" r:id="rId10"/>
    <p:sldLayoutId id="2147487348" r:id="rId11"/>
    <p:sldLayoutId id="2147487349" r:id="rId12"/>
    <p:sldLayoutId id="2147487350" r:id="rId13"/>
    <p:sldLayoutId id="2147487351" r:id="rId14"/>
    <p:sldLayoutId id="2147487352" r:id="rId15"/>
    <p:sldLayoutId id="2147487353" r:id="rId16"/>
    <p:sldLayoutId id="2147487354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5"/>
            <a:ext cx="8348662" cy="481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53163" y="6548438"/>
            <a:ext cx="766762" cy="3063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7196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Corpo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57D451AB-9EF5-47EF-9845-590311512B7C}" type="datetime3">
              <a:rPr lang="de-DE">
                <a:solidFill>
                  <a:srgbClr val="000000"/>
                </a:solidFill>
              </a:rPr>
              <a:pPr>
                <a:defRPr/>
              </a:pPr>
              <a:t>24/05/13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56104" y="6551617"/>
            <a:ext cx="396875" cy="3063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7196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 b="1"/>
            </a:lvl1pPr>
          </a:lstStyle>
          <a:p>
            <a:pPr>
              <a:defRPr/>
            </a:pPr>
            <a:fld id="{00FC7B78-55CC-408D-8FE0-2ADEC8833F4D}" type="slidenum">
              <a:rPr lang="de-DE">
                <a:solidFill>
                  <a:srgbClr val="000000"/>
                </a:solidFill>
                <a:latin typeface="CorpoS" pitchFamily="2" charset="0"/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  <a:latin typeface="CorpoS" pitchFamily="2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400053" y="6551613"/>
            <a:ext cx="834866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4" descr="WortMArke_1200dpi_0,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08914" y="6650038"/>
            <a:ext cx="938212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403225" y="6551617"/>
            <a:ext cx="5030788" cy="3063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7196" rIns="0" bIns="0" anchor="ctr"/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orpoS" pitchFamily="2" charset="0"/>
              </a:rPr>
              <a:t>Fit4Growth Strategy SEA</a:t>
            </a:r>
            <a:endParaRPr lang="de-DE" sz="900" dirty="0">
              <a:solidFill>
                <a:srgbClr val="000000"/>
              </a:solidFill>
              <a:latin typeface="Corpo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01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57" r:id="rId1"/>
    <p:sldLayoutId id="2147487358" r:id="rId2"/>
    <p:sldLayoutId id="2147487359" r:id="rId3"/>
    <p:sldLayoutId id="2147487360" r:id="rId4"/>
    <p:sldLayoutId id="2147487361" r:id="rId5"/>
    <p:sldLayoutId id="2147487362" r:id="rId6"/>
    <p:sldLayoutId id="2147487363" r:id="rId7"/>
    <p:sldLayoutId id="2147487364" r:id="rId8"/>
    <p:sldLayoutId id="2147487365" r:id="rId9"/>
    <p:sldLayoutId id="2147487366" r:id="rId10"/>
    <p:sldLayoutId id="214748736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687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375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063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751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339" indent="-261754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7783" indent="-268099" algn="l" rtl="0" eaLnBrk="0" fontAlgn="base" hangingPunct="0">
        <a:lnSpc>
          <a:spcPts val="1998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369" indent="-269684" algn="l" rtl="0" eaLnBrk="0" fontAlgn="base" hangingPunct="0">
        <a:lnSpc>
          <a:spcPts val="1998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369" indent="-269684" algn="l" rtl="0" eaLnBrk="0" fontAlgn="base" hangingPunct="0">
        <a:lnSpc>
          <a:spcPts val="1998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2958599" indent="-8566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3415476" indent="-8566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872354" indent="-8566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4329231" indent="-8566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4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4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8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  <a:p>
            <a:pPr lvl="4"/>
            <a:r>
              <a:rPr lang="en-US" altLang="en-US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E4B18978-6217-4AF1-AA4F-EE75ABF621D9}" type="slidenum">
              <a:rPr lang="en-US" altLang="en-US" smtClean="0">
                <a:solidFill>
                  <a:srgbClr val="000000"/>
                </a:solidFill>
                <a:latin typeface="CorpoS" pitchFamily="2" charset="0"/>
              </a:rPr>
              <a:pPr/>
              <a:t>‹Nr.›</a:t>
            </a:fld>
            <a:endParaRPr lang="en-US" altLang="en-US" smtClean="0">
              <a:solidFill>
                <a:srgbClr val="000000"/>
              </a:solidFill>
              <a:latin typeface="CorpoS" pitchFamily="2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Picture 6" descr="WortMArke_1200dpi_0,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69" r:id="rId1"/>
    <p:sldLayoutId id="2147487370" r:id="rId2"/>
    <p:sldLayoutId id="2147487371" r:id="rId3"/>
    <p:sldLayoutId id="2147487372" r:id="rId4"/>
    <p:sldLayoutId id="2147487373" r:id="rId5"/>
    <p:sldLayoutId id="2147487374" r:id="rId6"/>
    <p:sldLayoutId id="2147487375" r:id="rId7"/>
    <p:sldLayoutId id="2147487376" r:id="rId8"/>
    <p:sldLayoutId id="2147487377" r:id="rId9"/>
    <p:sldLayoutId id="2147487378" r:id="rId10"/>
    <p:sldLayoutId id="2147487379" r:id="rId11"/>
    <p:sldLayoutId id="2147487380" r:id="rId12"/>
    <p:sldLayoutId id="214748738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algn="l" rtl="0" fontAlgn="base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fontAlgn="base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9969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6pPr>
      <a:lvl7pPr marL="14541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7pPr>
      <a:lvl8pPr marL="19113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8pPr>
      <a:lvl9pPr marL="23685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34013" y="6548438"/>
            <a:ext cx="766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4DE332E5-9C2A-46EF-BFB1-017328065D21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48438"/>
            <a:ext cx="4894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1F6C9211-9E88-4E24-9D8A-62E3588E920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9" descr="02_MB_Powerpoint_Stempel_Draft_1011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71438"/>
            <a:ext cx="187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WortMArke_1200dpi_0,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91" r:id="rId1"/>
    <p:sldLayoutId id="2147487140" r:id="rId2"/>
    <p:sldLayoutId id="2147487141" r:id="rId3"/>
    <p:sldLayoutId id="2147487142" r:id="rId4"/>
    <p:sldLayoutId id="2147487143" r:id="rId5"/>
    <p:sldLayoutId id="2147487144" r:id="rId6"/>
    <p:sldLayoutId id="2147487145" r:id="rId7"/>
    <p:sldLayoutId id="2147487146" r:id="rId8"/>
    <p:sldLayoutId id="2147487147" r:id="rId9"/>
    <p:sldLayoutId id="2147487148" r:id="rId10"/>
    <p:sldLayoutId id="214748714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9969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6pPr>
      <a:lvl7pPr marL="14541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7pPr>
      <a:lvl8pPr marL="19113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8pPr>
      <a:lvl9pPr marL="23685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34013" y="6548438"/>
            <a:ext cx="766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752BBE30-A0BF-4C35-B3E3-50EAA1E8552F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48438"/>
            <a:ext cx="4894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B6F7602D-7484-465A-A258-F6F8F01B6E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11" descr="WortMArke_1200dpi_0,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05_MB_Powerpoint_Stempel_Confidential_2411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71438"/>
            <a:ext cx="187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92" r:id="rId1"/>
    <p:sldLayoutId id="2147487150" r:id="rId2"/>
    <p:sldLayoutId id="2147487151" r:id="rId3"/>
    <p:sldLayoutId id="2147487152" r:id="rId4"/>
    <p:sldLayoutId id="2147487153" r:id="rId5"/>
    <p:sldLayoutId id="2147487154" r:id="rId6"/>
    <p:sldLayoutId id="2147487155" r:id="rId7"/>
    <p:sldLayoutId id="2147487156" r:id="rId8"/>
    <p:sldLayoutId id="2147487157" r:id="rId9"/>
    <p:sldLayoutId id="2147487158" r:id="rId10"/>
    <p:sldLayoutId id="214748715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9969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6pPr>
      <a:lvl7pPr marL="14541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7pPr>
      <a:lvl8pPr marL="19113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8pPr>
      <a:lvl9pPr marL="23685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34013" y="6548438"/>
            <a:ext cx="766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7FBEDF4E-DF99-435E-897C-E17F3132868E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48438"/>
            <a:ext cx="4894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07F30E60-6FE4-415F-8B4E-BEA085105C0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11" descr="WortMArke_1200dpi_0,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03_MB_Powerpoint_Stempel_Secret_1011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71438"/>
            <a:ext cx="187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93" r:id="rId1"/>
    <p:sldLayoutId id="2147487160" r:id="rId2"/>
    <p:sldLayoutId id="2147487161" r:id="rId3"/>
    <p:sldLayoutId id="2147487162" r:id="rId4"/>
    <p:sldLayoutId id="2147487163" r:id="rId5"/>
    <p:sldLayoutId id="2147487164" r:id="rId6"/>
    <p:sldLayoutId id="2147487165" r:id="rId7"/>
    <p:sldLayoutId id="2147487166" r:id="rId8"/>
    <p:sldLayoutId id="2147487167" r:id="rId9"/>
    <p:sldLayoutId id="2147487168" r:id="rId10"/>
    <p:sldLayoutId id="214748716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9969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6pPr>
      <a:lvl7pPr marL="14541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7pPr>
      <a:lvl8pPr marL="19113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8pPr>
      <a:lvl9pPr marL="23685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34013" y="6548438"/>
            <a:ext cx="766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E2BFEE22-79FE-485D-BD41-98B0D04A496B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48438"/>
            <a:ext cx="4894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CA9F17B7-C0C5-4D3B-877A-5760A5596A6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9" descr="02_MB_Powerpoint_Stempel_Draft_1011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71438"/>
            <a:ext cx="187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WortMArke_1200dpi_0,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4" descr="05_MB_Powerpoint_Stempel_Confidential_2411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71438"/>
            <a:ext cx="187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94" r:id="rId1"/>
    <p:sldLayoutId id="2147487170" r:id="rId2"/>
    <p:sldLayoutId id="2147487171" r:id="rId3"/>
    <p:sldLayoutId id="2147487172" r:id="rId4"/>
    <p:sldLayoutId id="2147487173" r:id="rId5"/>
    <p:sldLayoutId id="2147487174" r:id="rId6"/>
    <p:sldLayoutId id="2147487175" r:id="rId7"/>
    <p:sldLayoutId id="2147487176" r:id="rId8"/>
    <p:sldLayoutId id="2147487177" r:id="rId9"/>
    <p:sldLayoutId id="2147487178" r:id="rId10"/>
    <p:sldLayoutId id="214748717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9969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6pPr>
      <a:lvl7pPr marL="14541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7pPr>
      <a:lvl8pPr marL="19113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8pPr>
      <a:lvl9pPr marL="23685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20813"/>
            <a:ext cx="83486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34013" y="6548438"/>
            <a:ext cx="766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C16B15F8-B2F2-464A-AB08-1C395E1B55F0}" type="datetime1">
              <a:rPr lang="en-US"/>
              <a:pPr>
                <a:defRPr/>
              </a:pPr>
              <a:t>5/24/2013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48438"/>
            <a:ext cx="4894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latin typeface="CorpoS" pitchFamily="2" charset="0"/>
              </a:defRPr>
            </a:lvl1pPr>
          </a:lstStyle>
          <a:p>
            <a:pPr>
              <a:defRPr/>
            </a:pPr>
            <a:r>
              <a:rPr lang="en-US"/>
              <a:t>MAD-Presentation | Mercedes-Benz Thailand | Sep 5th, 2012MAD | June 26th, 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fld id="{4B0E4794-D0BA-4AAB-A128-9BCE6381543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395288" y="6551613"/>
            <a:ext cx="834866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2" name="Picture 9" descr="02_MB_Powerpoint_Stempel_Draft_1011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71438"/>
            <a:ext cx="187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2" descr="WortMArke_1200dpi_0,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6650038"/>
            <a:ext cx="9382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3" descr="03_MB_Powerpoint_Stempel_Secret_1011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71438"/>
            <a:ext cx="187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80" r:id="rId2"/>
    <p:sldLayoutId id="2147487181" r:id="rId3"/>
    <p:sldLayoutId id="2147487182" r:id="rId4"/>
    <p:sldLayoutId id="2147487183" r:id="rId5"/>
    <p:sldLayoutId id="2147487184" r:id="rId6"/>
    <p:sldLayoutId id="2147487185" r:id="rId7"/>
    <p:sldLayoutId id="2147487186" r:id="rId8"/>
    <p:sldLayoutId id="2147487187" r:id="rId9"/>
    <p:sldLayoutId id="2147487188" r:id="rId10"/>
    <p:sldLayoutId id="214748718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5pPr>
      <a:lvl6pPr marL="9969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6pPr>
      <a:lvl7pPr marL="14541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7pPr>
      <a:lvl8pPr marL="19113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8pPr>
      <a:lvl9pPr marL="2368550" indent="-269875" algn="l" rtl="0" fontAlgn="base">
        <a:lnSpc>
          <a:spcPts val="2000"/>
        </a:lnSpc>
        <a:spcBef>
          <a:spcPct val="0"/>
        </a:spcBef>
        <a:spcAft>
          <a:spcPct val="50000"/>
        </a:spcAft>
        <a:buChar char="-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66713"/>
            <a:ext cx="8348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11263"/>
            <a:ext cx="8348662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5725" y="6548438"/>
            <a:ext cx="252413" cy="3063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1B79982-B9AA-4A88-98EE-1C04EC70A28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96" r:id="rId1"/>
    <p:sldLayoutId id="2147487197" r:id="rId2"/>
    <p:sldLayoutId id="2147487198" r:id="rId3"/>
    <p:sldLayoutId id="2147487199" r:id="rId4"/>
    <p:sldLayoutId id="2147487200" r:id="rId5"/>
    <p:sldLayoutId id="2147487201" r:id="rId6"/>
    <p:sldLayoutId id="2147487202" r:id="rId7"/>
    <p:sldLayoutId id="2147487203" r:id="rId8"/>
    <p:sldLayoutId id="2147487204" r:id="rId9"/>
    <p:sldLayoutId id="2147487205" r:id="rId10"/>
    <p:sldLayoutId id="2147487206" r:id="rId11"/>
    <p:sldLayoutId id="2147487207" r:id="rId12"/>
    <p:sldLayoutId id="2147487208" r:id="rId13"/>
    <p:sldLayoutId id="2147487209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orpoA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defRPr>
          <a:solidFill>
            <a:schemeClr val="tx1"/>
          </a:solidFill>
          <a:latin typeface="Arial" charset="0"/>
          <a:ea typeface="+mn-ea"/>
          <a:cs typeface="+mn-cs"/>
        </a:defRPr>
      </a:lvl1pPr>
      <a:lvl2pPr marL="263525" indent="-261938" algn="l" rtl="0" eaLnBrk="0" fontAlgn="base" hangingPunct="0">
        <a:lnSpc>
          <a:spcPts val="2600"/>
        </a:lnSpc>
        <a:spcBef>
          <a:spcPct val="0"/>
        </a:spcBef>
        <a:spcAft>
          <a:spcPts val="1000"/>
        </a:spcAft>
        <a:buFont typeface="CorpoS" pitchFamily="2" charset="0"/>
        <a:buChar char="•"/>
        <a:defRPr>
          <a:solidFill>
            <a:schemeClr val="tx1"/>
          </a:solidFill>
          <a:latin typeface="Arial" charset="0"/>
          <a:cs typeface="+mn-cs"/>
        </a:defRPr>
      </a:lvl2pPr>
      <a:lvl3pPr marL="538163" indent="-268288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>
          <a:solidFill>
            <a:schemeClr val="tx1"/>
          </a:solidFill>
          <a:latin typeface="Arial" charset="0"/>
          <a:cs typeface="+mn-cs"/>
        </a:defRPr>
      </a:lvl3pPr>
      <a:lvl4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>
          <a:solidFill>
            <a:schemeClr val="tx1"/>
          </a:solidFill>
          <a:latin typeface="Arial" charset="0"/>
          <a:cs typeface="+mn-cs"/>
        </a:defRPr>
      </a:lvl4pPr>
      <a:lvl5pPr marL="539750" indent="-269875" algn="l" rtl="0" eaLnBrk="0" fontAlgn="base" hangingPunct="0">
        <a:lnSpc>
          <a:spcPts val="2000"/>
        </a:lnSpc>
        <a:spcBef>
          <a:spcPct val="0"/>
        </a:spcBef>
        <a:spcAft>
          <a:spcPct val="50000"/>
        </a:spcAft>
        <a:buChar char="-"/>
        <a:defRPr>
          <a:solidFill>
            <a:schemeClr val="tx1"/>
          </a:solidFill>
          <a:latin typeface="Arial" charset="0"/>
          <a:cs typeface="+mn-cs"/>
        </a:defRPr>
      </a:lvl5pPr>
      <a:lvl6pPr marL="29606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34178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8750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4332288" indent="-85725" algn="l" rtl="0" fontAlgn="base">
        <a:lnSpc>
          <a:spcPts val="2200"/>
        </a:lnSpc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7450D6-D2BA-4BFE-B906-B50DDE0136B9}" type="datetime1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5/24/2013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orpoS"/>
              </a:rPr>
              <a:t>Annual Dealer Meeting 2012 | 14.12.2012</a:t>
            </a:r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BD4307-8E25-4063-B042-91C9BB9E4C20}" type="slidenum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17" r:id="rId1"/>
    <p:sldLayoutId id="2147487218" r:id="rId2"/>
    <p:sldLayoutId id="2147487219" r:id="rId3"/>
    <p:sldLayoutId id="2147487220" r:id="rId4"/>
    <p:sldLayoutId id="2147487221" r:id="rId5"/>
    <p:sldLayoutId id="2147487222" r:id="rId6"/>
    <p:sldLayoutId id="2147487223" r:id="rId7"/>
    <p:sldLayoutId id="2147487224" r:id="rId8"/>
    <p:sldLayoutId id="2147487225" r:id="rId9"/>
    <p:sldLayoutId id="2147487226" r:id="rId10"/>
    <p:sldLayoutId id="2147487227" r:id="rId11"/>
    <p:sldLayoutId id="2147487228" r:id="rId12"/>
    <p:sldLayoutId id="2147487229" r:id="rId13"/>
    <p:sldLayoutId id="2147487230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68191"/>
            <a:ext cx="8352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smtClean="0"/>
              <a:t>Headline for content page in CorpoA Regular 30 pt on two lines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6000" y="1422944"/>
            <a:ext cx="8352000" cy="4973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Text slides are in CorpoS Regular, 20 pt.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6096" y="6552000"/>
            <a:ext cx="7654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E7450D6-D2BA-4BFE-B906-B50DDE0136B9}" type="datetime1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5/24/2013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001" y="6552000"/>
            <a:ext cx="4896080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orpoS"/>
              </a:rPr>
              <a:t>Annual Dealer Meeting 2012 | 14.12.2012</a:t>
            </a:r>
            <a:endParaRPr lang="en-US">
              <a:solidFill>
                <a:prstClr val="black"/>
              </a:solidFill>
              <a:latin typeface="Corpo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30" y="6552000"/>
            <a:ext cx="251048" cy="306000"/>
          </a:xfrm>
          <a:prstGeom prst="rect">
            <a:avLst/>
          </a:prstGeom>
        </p:spPr>
        <p:txBody>
          <a:bodyPr vert="horz" lIns="0" tIns="720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BD4307-8E25-4063-B042-91C9BB9E4C20}" type="slidenum">
              <a:rPr lang="en-US" smtClean="0">
                <a:solidFill>
                  <a:prstClr val="black"/>
                </a:solidFill>
                <a:latin typeface="Corpo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/>
              </a:solidFill>
              <a:latin typeface="CorpoS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6000" y="6552000"/>
            <a:ext cx="835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7" y="6652539"/>
            <a:ext cx="938784" cy="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8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34" r:id="rId1"/>
    <p:sldLayoutId id="2147487235" r:id="rId2"/>
    <p:sldLayoutId id="2147487236" r:id="rId3"/>
    <p:sldLayoutId id="2147487237" r:id="rId4"/>
    <p:sldLayoutId id="2147487238" r:id="rId5"/>
    <p:sldLayoutId id="2147487239" r:id="rId6"/>
    <p:sldLayoutId id="2147487240" r:id="rId7"/>
    <p:sldLayoutId id="2147487241" r:id="rId8"/>
    <p:sldLayoutId id="2147487242" r:id="rId9"/>
    <p:sldLayoutId id="2147487243" r:id="rId10"/>
    <p:sldLayoutId id="2147487244" r:id="rId11"/>
    <p:sldLayoutId id="2147487245" r:id="rId12"/>
    <p:sldLayoutId id="2147487246" r:id="rId13"/>
    <p:sldLayoutId id="2147487247" r:id="rId14"/>
    <p:sldLayoutId id="2147487249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8000"/>
        </a:lnSpc>
        <a:spcBef>
          <a:spcPts val="0"/>
        </a:spcBef>
        <a:spcAft>
          <a:spcPts val="1008"/>
        </a:spcAft>
        <a:buFont typeface="Symbol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jpe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2.bp.blogspot.com/-ruQsUBZ9MTk/UUczM6IgYWI/AAAAAAAAlOI/3V7IiJJP53o/s1600/Early+Reveal+-+The+All+New+Mercedes-Benz+S-Class+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6" b="11891"/>
          <a:stretch/>
        </p:blipFill>
        <p:spPr bwMode="auto">
          <a:xfrm>
            <a:off x="0" y="0"/>
            <a:ext cx="9144000" cy="41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14338" y="4351859"/>
            <a:ext cx="8348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9pPr>
          </a:lstStyle>
          <a:p>
            <a:r>
              <a:rPr lang="en-US" b="1" kern="0" dirty="0" smtClean="0"/>
              <a:t>Thailand Business Day </a:t>
            </a:r>
          </a:p>
          <a:p>
            <a:r>
              <a:rPr lang="en-US" b="1" kern="0" dirty="0" smtClean="0"/>
              <a:t> 7 June 2013 – Asia Pacific Weeks, Berlin</a:t>
            </a:r>
            <a:endParaRPr lang="de-DE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3284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6642" name="Picture 2" descr="C:\Users\masc218\AppData\Local\Microsoft\Windows\Temporary Internet Files\Content.Outlook\88W849T6\HYBRID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r="6972" b="14930"/>
          <a:stretch/>
        </p:blipFill>
        <p:spPr bwMode="auto">
          <a:xfrm>
            <a:off x="395287" y="1121608"/>
            <a:ext cx="8126485" cy="367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6649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6" t="40840" r="16114" b="39944"/>
          <a:stretch/>
        </p:blipFill>
        <p:spPr bwMode="auto">
          <a:xfrm>
            <a:off x="2340588" y="4295532"/>
            <a:ext cx="1263051" cy="7281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65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9" t="45833" r="22607" b="35183"/>
          <a:stretch/>
        </p:blipFill>
        <p:spPr bwMode="auto">
          <a:xfrm>
            <a:off x="7201128" y="4274318"/>
            <a:ext cx="1249472" cy="7296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651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t="32081" r="64613" b="50000"/>
          <a:stretch/>
        </p:blipFill>
        <p:spPr bwMode="auto">
          <a:xfrm>
            <a:off x="5616952" y="4283899"/>
            <a:ext cx="1244670" cy="7281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3" t="32081" r="39985" b="50000"/>
          <a:stretch/>
        </p:blipFill>
        <p:spPr bwMode="auto">
          <a:xfrm>
            <a:off x="3960768" y="4301073"/>
            <a:ext cx="1285494" cy="71576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45833" r="50673" b="30246"/>
          <a:stretch/>
        </p:blipFill>
        <p:spPr bwMode="auto">
          <a:xfrm>
            <a:off x="612396" y="3985614"/>
            <a:ext cx="1391957" cy="104086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395287" y="409917"/>
            <a:ext cx="8572544" cy="4637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8000"/>
              </a:lnSpc>
              <a:spcAft>
                <a:spcPts val="1008"/>
              </a:spcAft>
            </a:pPr>
            <a:r>
              <a:rPr lang="en-US" sz="3000" dirty="0" smtClean="0">
                <a:latin typeface="+mj-lt"/>
                <a:cs typeface="Angsana New" panose="02020603050405020304" pitchFamily="18" charset="-34"/>
              </a:rPr>
              <a:t>Strategic Outlook – Green Technologies until 2015</a:t>
            </a:r>
          </a:p>
        </p:txBody>
      </p:sp>
      <p:sp>
        <p:nvSpPr>
          <p:cNvPr id="11" name="Gleichschenkliges Dreieck 10"/>
          <p:cNvSpPr/>
          <p:nvPr/>
        </p:nvSpPr>
        <p:spPr>
          <a:xfrm rot="5400000">
            <a:off x="318678" y="5341694"/>
            <a:ext cx="265869" cy="1581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592939" y="5237476"/>
            <a:ext cx="81772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+mn-lt"/>
              </a:rPr>
              <a:t>New Technologies – First Diesel Hybrid in the World (E-Class) to be launched in July 13</a:t>
            </a:r>
            <a:endParaRPr lang="en-US" dirty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+mn-lt"/>
              </a:rPr>
              <a:t>Defend Leadership in green Technologies and comply with local tax system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+mn-lt"/>
              </a:rPr>
              <a:t>Hybridization for entire CKD product </a:t>
            </a:r>
            <a:r>
              <a:rPr lang="en-US" dirty="0" smtClean="0">
                <a:latin typeface="+mn-lt"/>
              </a:rPr>
              <a:t>range  ( S-Class, C-Class</a:t>
            </a:r>
            <a:r>
              <a:rPr lang="en-US" smtClean="0">
                <a:latin typeface="+mn-lt"/>
              </a:rPr>
              <a:t>, M-Class ) </a:t>
            </a:r>
            <a:endParaRPr lang="en-US" dirty="0">
              <a:latin typeface="+mn-lt"/>
            </a:endParaRPr>
          </a:p>
        </p:txBody>
      </p:sp>
      <p:sp>
        <p:nvSpPr>
          <p:cNvPr id="13" name="Gleichschenkliges Dreieck 12"/>
          <p:cNvSpPr/>
          <p:nvPr/>
        </p:nvSpPr>
        <p:spPr>
          <a:xfrm rot="5400000">
            <a:off x="318678" y="5773977"/>
            <a:ext cx="265869" cy="1581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/>
          </a:p>
        </p:txBody>
      </p:sp>
      <p:sp>
        <p:nvSpPr>
          <p:cNvPr id="14" name="Gleichschenkliges Dreieck 13"/>
          <p:cNvSpPr/>
          <p:nvPr/>
        </p:nvSpPr>
        <p:spPr>
          <a:xfrm rot="5400000">
            <a:off x="318678" y="6213562"/>
            <a:ext cx="265869" cy="1581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CorpoS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D4190-553A-402D-AAA6-1CC8E35BECC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poS" pitchFamily="2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po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92572" y="1233182"/>
            <a:ext cx="6686026" cy="48823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835150" y="5165725"/>
            <a:ext cx="2638425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sz="1600" b="0">
                <a:solidFill>
                  <a:srgbClr val="000000"/>
                </a:solidFill>
                <a:cs typeface="Angsana New" pitchFamily="18" charset="-34"/>
              </a:rPr>
              <a:t>Mercedes-Benz Manufacturing (Thailand) Ltd. (MBMTh)</a:t>
            </a:r>
            <a:endParaRPr lang="en-US" sz="1600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184775" y="5165725"/>
            <a:ext cx="2155825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sz="1600" b="0">
                <a:solidFill>
                  <a:srgbClr val="000000"/>
                </a:solidFill>
                <a:cs typeface="Angsana New" pitchFamily="18" charset="-34"/>
              </a:rPr>
              <a:t>Mercedes-Benz Leasing (Thailand) Ltd.</a:t>
            </a:r>
            <a:br>
              <a:rPr lang="en-US" sz="1600" b="0">
                <a:solidFill>
                  <a:srgbClr val="000000"/>
                </a:solidFill>
                <a:cs typeface="Angsana New" pitchFamily="18" charset="-34"/>
              </a:rPr>
            </a:br>
            <a:r>
              <a:rPr lang="en-US" sz="1600" b="0">
                <a:solidFill>
                  <a:srgbClr val="000000"/>
                </a:solidFill>
                <a:cs typeface="Angsana New" pitchFamily="18" charset="-34"/>
              </a:rPr>
              <a:t>(MBLT)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1603375"/>
            <a:ext cx="1225550" cy="76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 flipV="1">
          <a:off x="2519363" y="4302125"/>
          <a:ext cx="1223962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9" name="Document" r:id="rId6" imgW="2229612" imgH="1463040" progId="Word.Document.8">
                  <p:embed/>
                </p:oleObj>
              </mc:Choice>
              <mc:Fallback>
                <p:oleObj name="Document" r:id="rId6" imgW="2229612" imgH="14630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2519363" y="4302125"/>
                        <a:ext cx="1223962" cy="801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Line 7"/>
          <p:cNvSpPr>
            <a:spLocks noChangeShapeType="1"/>
          </p:cNvSpPr>
          <p:nvPr/>
        </p:nvSpPr>
        <p:spPr bwMode="auto">
          <a:xfrm>
            <a:off x="4573588" y="24384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CorpoS" pitchFamily="2" charset="0"/>
            </a:endParaRP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3875088" y="2608263"/>
            <a:ext cx="67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 algn="ctr"/>
            <a:r>
              <a:rPr lang="en-US" sz="1600">
                <a:solidFill>
                  <a:srgbClr val="000000"/>
                </a:solidFill>
              </a:rPr>
              <a:t>100%</a:t>
            </a:r>
          </a:p>
        </p:txBody>
      </p:sp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2447925" y="3948113"/>
            <a:ext cx="67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 algn="ctr"/>
            <a:r>
              <a:rPr lang="en-US" sz="1600">
                <a:solidFill>
                  <a:srgbClr val="000000"/>
                </a:solidFill>
              </a:rPr>
              <a:t>100%</a:t>
            </a:r>
          </a:p>
        </p:txBody>
      </p:sp>
      <p:graphicFrame>
        <p:nvGraphicFramePr>
          <p:cNvPr id="45065" name="Object 13"/>
          <p:cNvGraphicFramePr>
            <a:graphicFrameLocks noChangeAspect="1"/>
          </p:cNvGraphicFramePr>
          <p:nvPr/>
        </p:nvGraphicFramePr>
        <p:xfrm flipV="1">
          <a:off x="3954463" y="2919413"/>
          <a:ext cx="12239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0" name="Document" r:id="rId8" imgW="2229612" imgH="1463040" progId="Word.Document.8">
                  <p:embed/>
                </p:oleObj>
              </mc:Choice>
              <mc:Fallback>
                <p:oleObj name="Document" r:id="rId8" imgW="2229612" imgH="14630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3954463" y="2919413"/>
                        <a:ext cx="1223962" cy="831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6" name="Text Box 16"/>
          <p:cNvSpPr txBox="1">
            <a:spLocks noChangeArrowheads="1"/>
          </p:cNvSpPr>
          <p:nvPr/>
        </p:nvSpPr>
        <p:spPr bwMode="auto">
          <a:xfrm>
            <a:off x="2197100" y="2925763"/>
            <a:ext cx="172878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sz="1600" b="0">
                <a:solidFill>
                  <a:srgbClr val="000000"/>
                </a:solidFill>
                <a:cs typeface="Angsana New" pitchFamily="18" charset="-34"/>
              </a:rPr>
              <a:t>Mercedes-Benz (Thailand) Ltd. (MBTh)</a:t>
            </a:r>
            <a:endParaRPr lang="en-US" sz="1600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45067" name="Line 17"/>
          <p:cNvSpPr>
            <a:spLocks noChangeShapeType="1"/>
          </p:cNvSpPr>
          <p:nvPr/>
        </p:nvSpPr>
        <p:spPr bwMode="auto">
          <a:xfrm>
            <a:off x="3133725" y="4100513"/>
            <a:ext cx="3095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CorpoS" pitchFamily="2" charset="0"/>
            </a:endParaRPr>
          </a:p>
        </p:txBody>
      </p:sp>
      <p:sp>
        <p:nvSpPr>
          <p:cNvPr id="45068" name="Line 18"/>
          <p:cNvSpPr>
            <a:spLocks noChangeShapeType="1"/>
          </p:cNvSpPr>
          <p:nvPr/>
        </p:nvSpPr>
        <p:spPr bwMode="auto">
          <a:xfrm>
            <a:off x="3133725" y="4102100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CorpoS" pitchFamily="2" charset="0"/>
            </a:endParaRPr>
          </a:p>
        </p:txBody>
      </p:sp>
      <p:sp>
        <p:nvSpPr>
          <p:cNvPr id="45069" name="Line 19"/>
          <p:cNvSpPr>
            <a:spLocks noChangeShapeType="1"/>
          </p:cNvSpPr>
          <p:nvPr/>
        </p:nvSpPr>
        <p:spPr bwMode="auto">
          <a:xfrm>
            <a:off x="6229350" y="4102100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CorpoS" pitchFamily="2" charset="0"/>
            </a:endParaRPr>
          </a:p>
        </p:txBody>
      </p:sp>
      <p:sp>
        <p:nvSpPr>
          <p:cNvPr id="45070" name="Line 20"/>
          <p:cNvSpPr>
            <a:spLocks noChangeShapeType="1"/>
          </p:cNvSpPr>
          <p:nvPr/>
        </p:nvSpPr>
        <p:spPr bwMode="auto">
          <a:xfrm>
            <a:off x="4573588" y="3813175"/>
            <a:ext cx="0" cy="287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CorpoS" pitchFamily="2" charset="0"/>
            </a:endParaRPr>
          </a:p>
        </p:txBody>
      </p:sp>
      <p:graphicFrame>
        <p:nvGraphicFramePr>
          <p:cNvPr id="45071" name="Object 21"/>
          <p:cNvGraphicFramePr>
            <a:graphicFrameLocks noChangeAspect="1"/>
          </p:cNvGraphicFramePr>
          <p:nvPr/>
        </p:nvGraphicFramePr>
        <p:xfrm flipV="1">
          <a:off x="5616575" y="4302125"/>
          <a:ext cx="1223963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1" name="Document" r:id="rId9" imgW="2229612" imgH="1463040" progId="Word.Document.8">
                  <p:embed/>
                </p:oleObj>
              </mc:Choice>
              <mc:Fallback>
                <p:oleObj name="Document" r:id="rId9" imgW="2229612" imgH="14630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5616575" y="4302125"/>
                        <a:ext cx="1223963" cy="801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2" name="Text Box 22"/>
          <p:cNvSpPr txBox="1">
            <a:spLocks noChangeArrowheads="1"/>
          </p:cNvSpPr>
          <p:nvPr/>
        </p:nvSpPr>
        <p:spPr bwMode="auto">
          <a:xfrm>
            <a:off x="6235700" y="3948113"/>
            <a:ext cx="67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 algn="ctr"/>
            <a:r>
              <a:rPr lang="en-US" sz="1600">
                <a:solidFill>
                  <a:srgbClr val="000000"/>
                </a:solidFill>
              </a:rPr>
              <a:t>100%</a:t>
            </a:r>
          </a:p>
        </p:txBody>
      </p:sp>
      <p:sp>
        <p:nvSpPr>
          <p:cNvPr id="45073" name="Text Box 27"/>
          <p:cNvSpPr txBox="1">
            <a:spLocks noChangeArrowheads="1"/>
          </p:cNvSpPr>
          <p:nvPr/>
        </p:nvSpPr>
        <p:spPr bwMode="auto">
          <a:xfrm>
            <a:off x="5229225" y="1804988"/>
            <a:ext cx="237648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1600" b="0">
                <a:solidFill>
                  <a:srgbClr val="000000"/>
                </a:solidFill>
                <a:cs typeface="Angsana New" pitchFamily="18" charset="-34"/>
              </a:rPr>
              <a:t>Daimler AG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D4190-553A-402D-AAA6-1CC8E35BECCD}" type="slidenum">
              <a:rPr lang="en-US" b="1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95288" y="409084"/>
            <a:ext cx="8348662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lnSpc>
                <a:spcPct val="108000"/>
              </a:lnSpc>
              <a:spcAft>
                <a:spcPts val="1008"/>
              </a:spcAft>
              <a:defRPr sz="3000">
                <a:latin typeface="+mj-lt"/>
                <a:cs typeface="Angsana New" panose="02020603050405020304" pitchFamily="18" charset="-34"/>
              </a:defRPr>
            </a:lvl1pPr>
          </a:lstStyle>
          <a:p>
            <a:r>
              <a:rPr lang="en-GB" dirty="0" smtClean="0"/>
              <a:t>Profile Daimler Group Thailand - Legal 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4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06500"/>
            <a:ext cx="4506912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0"/>
          <p:cNvSpPr>
            <a:spLocks noChangeArrowheads="1"/>
          </p:cNvSpPr>
          <p:nvPr/>
        </p:nvSpPr>
        <p:spPr bwMode="auto">
          <a:xfrm rot="10800000">
            <a:off x="395288" y="1198563"/>
            <a:ext cx="4506912" cy="1317625"/>
          </a:xfrm>
          <a:prstGeom prst="rect">
            <a:avLst/>
          </a:prstGeom>
          <a:gradFill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gamma/>
                  <a:shade val="31765"/>
                  <a:invGamma/>
                  <a:alpha val="57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orpoS" pitchFamily="2" charset="0"/>
              <a:ea typeface="MS PGothic" pitchFamily="34" charset="-128"/>
            </a:endParaRPr>
          </a:p>
        </p:txBody>
      </p:sp>
      <p:grpSp>
        <p:nvGrpSpPr>
          <p:cNvPr id="46086" name="Group 32"/>
          <p:cNvGrpSpPr>
            <a:grpSpLocks/>
          </p:cNvGrpSpPr>
          <p:nvPr/>
        </p:nvGrpSpPr>
        <p:grpSpPr bwMode="auto">
          <a:xfrm>
            <a:off x="3025775" y="4371975"/>
            <a:ext cx="1662113" cy="663575"/>
            <a:chOff x="1906" y="2894"/>
            <a:chExt cx="1047" cy="418"/>
          </a:xfrm>
        </p:grpSpPr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V="1">
              <a:off x="1906" y="2894"/>
              <a:ext cx="551" cy="168"/>
            </a:xfrm>
            <a:prstGeom prst="line">
              <a:avLst/>
            </a:prstGeom>
            <a:noFill/>
            <a:ln w="25400">
              <a:solidFill>
                <a:srgbClr val="9F000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2451" y="2894"/>
              <a:ext cx="496" cy="330"/>
            </a:xfrm>
            <a:prstGeom prst="line">
              <a:avLst/>
            </a:prstGeom>
            <a:noFill/>
            <a:ln w="25400">
              <a:solidFill>
                <a:srgbClr val="9F000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2943" y="3220"/>
              <a:ext cx="10" cy="84"/>
            </a:xfrm>
            <a:prstGeom prst="line">
              <a:avLst/>
            </a:prstGeom>
            <a:noFill/>
            <a:ln w="25400">
              <a:solidFill>
                <a:srgbClr val="9F0002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endParaRP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>
              <a:off x="2453" y="2976"/>
              <a:ext cx="500" cy="330"/>
            </a:xfrm>
            <a:prstGeom prst="line">
              <a:avLst/>
            </a:prstGeom>
            <a:noFill/>
            <a:ln w="25400">
              <a:solidFill>
                <a:srgbClr val="9F000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V="1">
              <a:off x="1906" y="2976"/>
              <a:ext cx="552" cy="151"/>
            </a:xfrm>
            <a:prstGeom prst="line">
              <a:avLst/>
            </a:prstGeom>
            <a:noFill/>
            <a:ln w="25400">
              <a:solidFill>
                <a:srgbClr val="9F000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endParaRPr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1910" y="3062"/>
              <a:ext cx="2" cy="71"/>
            </a:xfrm>
            <a:prstGeom prst="line">
              <a:avLst/>
            </a:prstGeom>
            <a:noFill/>
            <a:ln w="25400">
              <a:solidFill>
                <a:srgbClr val="9F000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endParaRPr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 rot="-5400000">
              <a:off x="2949" y="3308"/>
              <a:ext cx="8" cy="0"/>
            </a:xfrm>
            <a:prstGeom prst="line">
              <a:avLst/>
            </a:prstGeom>
            <a:noFill/>
            <a:ln w="25400">
              <a:solidFill>
                <a:srgbClr val="9F0002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endParaRPr>
            </a:p>
          </p:txBody>
        </p:sp>
      </p:grp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376238" y="5165725"/>
            <a:ext cx="4506912" cy="10350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rpoS" pitchFamily="2" charset="0"/>
                <a:ea typeface="MS PGothic" pitchFamily="34" charset="-128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cs typeface="Angsana New" pitchFamily="18" charset="-34"/>
              </a:rPr>
              <a:t>Head office</a:t>
            </a: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err="1" smtClean="0">
                <a:solidFill>
                  <a:srgbClr val="FFFFFF"/>
                </a:solidFill>
                <a:cs typeface="Angsana New" pitchFamily="18" charset="-34"/>
              </a:rPr>
              <a:t>Rajanakarn</a:t>
            </a:r>
            <a:r>
              <a:rPr lang="en-US" sz="2400" b="1" kern="0" dirty="0" smtClean="0">
                <a:solidFill>
                  <a:srgbClr val="FFFFFF"/>
                </a:solidFill>
                <a:cs typeface="Angsana New" pitchFamily="18" charset="-34"/>
              </a:rPr>
              <a:t> Building, 19</a:t>
            </a:r>
            <a:r>
              <a:rPr lang="en-US" sz="2400" b="1" kern="0" baseline="30000" dirty="0" smtClean="0">
                <a:solidFill>
                  <a:srgbClr val="FFFFFF"/>
                </a:solidFill>
                <a:cs typeface="Angsana New" pitchFamily="18" charset="-34"/>
              </a:rPr>
              <a:t>th</a:t>
            </a:r>
            <a:r>
              <a:rPr lang="en-US" sz="2400" b="1" kern="0" dirty="0" smtClean="0">
                <a:solidFill>
                  <a:srgbClr val="FFFFFF"/>
                </a:solidFill>
                <a:cs typeface="Angsana New" pitchFamily="18" charset="-34"/>
              </a:rPr>
              <a:t> floor</a:t>
            </a: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cs typeface="Angsana New" pitchFamily="18" charset="-34"/>
              </a:rPr>
              <a:t>South </a:t>
            </a:r>
            <a:r>
              <a:rPr lang="en-US" sz="2400" b="1" kern="0" dirty="0" err="1" smtClean="0">
                <a:solidFill>
                  <a:srgbClr val="FFFFFF"/>
                </a:solidFill>
                <a:cs typeface="Angsana New" pitchFamily="18" charset="-34"/>
              </a:rPr>
              <a:t>Sathorn</a:t>
            </a:r>
            <a:r>
              <a:rPr lang="en-US" sz="2400" b="1" kern="0" dirty="0" smtClean="0">
                <a:solidFill>
                  <a:srgbClr val="FFFFFF"/>
                </a:solidFill>
                <a:cs typeface="Angsana New" pitchFamily="18" charset="-34"/>
              </a:rPr>
              <a:t> Rd. Bangkok</a:t>
            </a:r>
          </a:p>
        </p:txBody>
      </p:sp>
      <p:pic>
        <p:nvPicPr>
          <p:cNvPr id="4608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198563"/>
            <a:ext cx="37322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5011738" y="2778125"/>
            <a:ext cx="3725862" cy="915988"/>
          </a:xfrm>
          <a:prstGeom prst="rect">
            <a:avLst/>
          </a:prstGeom>
          <a:gradFill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gamma/>
                  <a:shade val="31765"/>
                  <a:invGamma/>
                  <a:alpha val="73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orpoS" pitchFamily="2" charset="0"/>
              <a:ea typeface="MS PGothic" pitchFamily="34" charset="-128"/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4997450" y="2540000"/>
            <a:ext cx="3732213" cy="1200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TAAP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Thonburi</a:t>
            </a:r>
            <a: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 Automotive Assembly Plant CKD Plant in </a:t>
            </a:r>
            <a:r>
              <a:rPr lang="en-US" b="1" kern="0" dirty="0" err="1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Samutprakarn</a:t>
            </a:r>
            <a: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 Thailand </a:t>
            </a:r>
          </a:p>
        </p:txBody>
      </p:sp>
      <p:pic>
        <p:nvPicPr>
          <p:cNvPr id="46091" name="Picture 4" descr="mb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3787775"/>
            <a:ext cx="373221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8"/>
          <p:cNvSpPr>
            <a:spLocks noChangeArrowheads="1"/>
          </p:cNvSpPr>
          <p:nvPr/>
        </p:nvSpPr>
        <p:spPr bwMode="auto">
          <a:xfrm>
            <a:off x="5011738" y="5000625"/>
            <a:ext cx="3732212" cy="1200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MBCC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Mercedes-Benz Competence Center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19th km on </a:t>
            </a:r>
            <a:r>
              <a:rPr lang="en-US" b="1" kern="0" dirty="0" err="1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Bangna-Trad</a:t>
            </a:r>
            <a: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 Rd. </a:t>
            </a:r>
            <a:b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</a:br>
            <a:r>
              <a:rPr lang="en-US" b="1" kern="0" dirty="0">
                <a:solidFill>
                  <a:srgbClr val="FFFFFF"/>
                </a:solidFill>
                <a:latin typeface="CorpoS" pitchFamily="2" charset="0"/>
                <a:ea typeface="MS PGothic" pitchFamily="34" charset="-128"/>
              </a:rPr>
              <a:t>Bangkok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D4190-553A-402D-AAA6-1CC8E35BECCD}" type="slidenum">
              <a:rPr lang="en-US" b="1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8" name="Title 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395288" y="366713"/>
            <a:ext cx="8348662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lnSpc>
                <a:spcPct val="108000"/>
              </a:lnSpc>
              <a:spcAft>
                <a:spcPts val="1008"/>
              </a:spcAft>
              <a:defRPr sz="3000">
                <a:latin typeface="+mj-lt"/>
                <a:cs typeface="Angsana New" panose="02020603050405020304" pitchFamily="18" charset="-34"/>
              </a:defRPr>
            </a:lvl1pPr>
          </a:lstStyle>
          <a:p>
            <a:r>
              <a:rPr lang="en-GB" dirty="0" smtClean="0"/>
              <a:t>Profile Daimler Group Thailand - Locations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5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32275" r="63478" b="47202"/>
          <a:stretch>
            <a:fillRect/>
          </a:stretch>
        </p:blipFill>
        <p:spPr bwMode="auto">
          <a:xfrm>
            <a:off x="6189663" y="1731963"/>
            <a:ext cx="20002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9" t="32036" r="43478" b="46802"/>
          <a:stretch>
            <a:fillRect/>
          </a:stretch>
        </p:blipFill>
        <p:spPr bwMode="auto">
          <a:xfrm>
            <a:off x="646113" y="2852738"/>
            <a:ext cx="1979612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3" t="55727" r="43059" b="25259"/>
          <a:stretch>
            <a:fillRect/>
          </a:stretch>
        </p:blipFill>
        <p:spPr bwMode="auto">
          <a:xfrm>
            <a:off x="646113" y="4117975"/>
            <a:ext cx="19796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6" t="33319" r="42880" b="46617"/>
          <a:stretch>
            <a:fillRect/>
          </a:stretch>
        </p:blipFill>
        <p:spPr bwMode="auto">
          <a:xfrm>
            <a:off x="4103688" y="1773238"/>
            <a:ext cx="19494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55093" r="63879" b="24635"/>
          <a:stretch>
            <a:fillRect/>
          </a:stretch>
        </p:blipFill>
        <p:spPr bwMode="auto">
          <a:xfrm>
            <a:off x="4103688" y="2944813"/>
            <a:ext cx="19494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4" t="33157" r="43118" b="47037"/>
          <a:stretch>
            <a:fillRect/>
          </a:stretch>
        </p:blipFill>
        <p:spPr bwMode="auto">
          <a:xfrm>
            <a:off x="6135688" y="2944813"/>
            <a:ext cx="20542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7" t="33157" r="16685" b="47037"/>
          <a:stretch>
            <a:fillRect/>
          </a:stretch>
        </p:blipFill>
        <p:spPr bwMode="auto">
          <a:xfrm>
            <a:off x="646113" y="5280025"/>
            <a:ext cx="19796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55727" r="63541" b="25259"/>
          <a:stretch>
            <a:fillRect/>
          </a:stretch>
        </p:blipFill>
        <p:spPr bwMode="auto">
          <a:xfrm>
            <a:off x="665163" y="1773238"/>
            <a:ext cx="1960562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Rectangle 2"/>
          <p:cNvSpPr txBox="1">
            <a:spLocks noChangeArrowheads="1"/>
          </p:cNvSpPr>
          <p:nvPr/>
        </p:nvSpPr>
        <p:spPr bwMode="auto">
          <a:xfrm>
            <a:off x="382588" y="1196975"/>
            <a:ext cx="3629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en-US" sz="2400" b="0">
                <a:solidFill>
                  <a:srgbClr val="009CD9"/>
                </a:solidFill>
              </a:rPr>
              <a:t>Local Production (CKD)</a:t>
            </a:r>
            <a:endParaRPr lang="de-DE" sz="2400" b="0">
              <a:solidFill>
                <a:srgbClr val="009CD9"/>
              </a:solidFill>
            </a:endParaRPr>
          </a:p>
        </p:txBody>
      </p:sp>
      <p:sp>
        <p:nvSpPr>
          <p:cNvPr id="59405" name="Rectangle 2"/>
          <p:cNvSpPr txBox="1">
            <a:spLocks noChangeArrowheads="1"/>
          </p:cNvSpPr>
          <p:nvPr/>
        </p:nvSpPr>
        <p:spPr bwMode="auto">
          <a:xfrm>
            <a:off x="4083050" y="1196975"/>
            <a:ext cx="43418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rpo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rpoS" pitchFamily="2" charset="0"/>
              </a:defRPr>
            </a:lvl9pPr>
          </a:lstStyle>
          <a:p>
            <a:r>
              <a:rPr lang="en-US" sz="2400" b="0">
                <a:solidFill>
                  <a:srgbClr val="009CD9"/>
                </a:solidFill>
              </a:rPr>
              <a:t>Import Completely Built Up (CBU)</a:t>
            </a:r>
            <a:endParaRPr lang="de-DE" sz="2400" b="0">
              <a:solidFill>
                <a:srgbClr val="009CD9"/>
              </a:solidFill>
            </a:endParaRPr>
          </a:p>
        </p:txBody>
      </p:sp>
      <p:pic>
        <p:nvPicPr>
          <p:cNvPr id="594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6" t="55057" r="42880" b="24635"/>
          <a:stretch>
            <a:fillRect/>
          </a:stretch>
        </p:blipFill>
        <p:spPr bwMode="auto">
          <a:xfrm>
            <a:off x="4103688" y="4154488"/>
            <a:ext cx="194945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33319" r="63879" b="46950"/>
          <a:stretch>
            <a:fillRect/>
          </a:stretch>
        </p:blipFill>
        <p:spPr bwMode="auto">
          <a:xfrm>
            <a:off x="4103688" y="5332413"/>
            <a:ext cx="19494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8" t="32687" r="16589" b="46149"/>
          <a:stretch>
            <a:fillRect/>
          </a:stretch>
        </p:blipFill>
        <p:spPr bwMode="auto">
          <a:xfrm>
            <a:off x="6189663" y="4149725"/>
            <a:ext cx="1979612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t="32700" r="16893" b="46992"/>
          <a:stretch>
            <a:fillRect/>
          </a:stretch>
        </p:blipFill>
        <p:spPr bwMode="auto">
          <a:xfrm>
            <a:off x="6146800" y="5338763"/>
            <a:ext cx="19478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D4190-553A-402D-AAA6-1CC8E35BECCD}" type="slidenum">
              <a:rPr lang="en-US" b="1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1" name="Title 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395288" y="366713"/>
            <a:ext cx="8348662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lnSpc>
                <a:spcPct val="108000"/>
              </a:lnSpc>
              <a:spcAft>
                <a:spcPts val="1008"/>
              </a:spcAft>
              <a:defRPr sz="3000">
                <a:latin typeface="+mj-lt"/>
                <a:cs typeface="Angsana New" panose="02020603050405020304" pitchFamily="18" charset="-34"/>
              </a:defRPr>
            </a:lvl1pPr>
          </a:lstStyle>
          <a:p>
            <a:r>
              <a:rPr lang="en-GB" dirty="0" smtClean="0"/>
              <a:t>Profile Daimler Group Thailand - Products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1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516063"/>
            <a:ext cx="8439150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D4190-553A-402D-AAA6-1CC8E35BECCD}" type="slidenum">
              <a:rPr lang="en-US" b="1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31801" y="411055"/>
            <a:ext cx="834866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ts val="1008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Angsana New" panose="02020603050405020304" pitchFamily="18" charset="-34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orpoA" pitchFamily="2" charset="0"/>
                <a:cs typeface="Arial" charset="0"/>
              </a:defRPr>
            </a:lvl9pPr>
          </a:lstStyle>
          <a:p>
            <a:r>
              <a:rPr lang="en-GB" kern="0" dirty="0" smtClean="0"/>
              <a:t>Profile Daimler Group Thailand – Dealer Network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55419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287" y="409917"/>
            <a:ext cx="7624588" cy="4637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8000"/>
              </a:lnSpc>
              <a:spcAft>
                <a:spcPts val="1008"/>
              </a:spcAft>
            </a:pPr>
            <a:r>
              <a:rPr lang="en-US" sz="3000" dirty="0" smtClean="0">
                <a:latin typeface="+mj-lt"/>
                <a:cs typeface="Angsana New" panose="02020603050405020304" pitchFamily="18" charset="-34"/>
              </a:rPr>
              <a:t>Sales Situation - Retail sales MB Thailand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10" y="1782937"/>
            <a:ext cx="6217363" cy="429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Gleichschenkliges Dreieck 16"/>
          <p:cNvSpPr/>
          <p:nvPr/>
        </p:nvSpPr>
        <p:spPr>
          <a:xfrm rot="5400000">
            <a:off x="504938" y="1278674"/>
            <a:ext cx="265869" cy="1581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/>
          <p:cNvSpPr txBox="1"/>
          <p:nvPr/>
        </p:nvSpPr>
        <p:spPr>
          <a:xfrm>
            <a:off x="395287" y="1191235"/>
            <a:ext cx="6481646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+mn-lt"/>
              </a:rPr>
              <a:t>      MB Thailand with very promising outlook for 2013: &gt;50% growths</a:t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  <a:p>
            <a:pPr marL="285750" indent="1587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8288" algn="l"/>
                <a:tab pos="628650" algn="l"/>
              </a:tabLst>
            </a:pPr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Product Offensive with compact cars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	and new SKD models (M-Class)</a:t>
            </a:r>
          </a:p>
          <a:p>
            <a:pPr marL="285750" indent="1587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8288" algn="l"/>
                <a:tab pos="628650" algn="l"/>
              </a:tabLst>
            </a:pPr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Fast start in the year with +41% YTD April</a:t>
            </a:r>
          </a:p>
          <a:p>
            <a:pPr marL="285750" indent="1587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8288" algn="l"/>
                <a:tab pos="628650" algn="l"/>
              </a:tabLst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	Record Order intake at Bangkok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 	International Motor Show</a:t>
            </a:r>
            <a:br>
              <a:rPr lang="en-US" dirty="0" smtClean="0">
                <a:latin typeface="+mn-lt"/>
              </a:rPr>
            </a:br>
            <a:endParaRPr lang="en-US" sz="1600" i="1" dirty="0">
              <a:latin typeface="+mn-lt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725" y="6548438"/>
            <a:ext cx="252413" cy="306387"/>
          </a:xfrm>
        </p:spPr>
        <p:txBody>
          <a:bodyPr/>
          <a:lstStyle/>
          <a:p>
            <a:pPr>
              <a:defRPr/>
            </a:pPr>
            <a:fld id="{E56D4190-553A-402D-AAA6-1CC8E35BECCD}" type="slidenum">
              <a:rPr lang="en-US" b="1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23" name="Object 35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8165" y="1052513"/>
            <a:ext cx="8320548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kern="1500" dirty="0" smtClean="0">
                <a:effectLst/>
                <a:latin typeface="+mn-lt"/>
              </a:rPr>
              <a:t>During Bangkok International Motor Show highest order intake during a motor show was recorded – against market trend</a:t>
            </a:r>
            <a:endParaRPr lang="en-US" sz="2400" kern="1500" dirty="0">
              <a:effectLst/>
              <a:latin typeface="+mn-lt"/>
            </a:endParaRPr>
          </a:p>
        </p:txBody>
      </p:sp>
      <p:pic>
        <p:nvPicPr>
          <p:cNvPr id="8" name="Picture 6" descr="C:\Users\masc218\AppData\Local\Microsoft\Windows\Temporary Internet Files\Content.Outlook\7CTD97ON\600_66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0" y="1880828"/>
            <a:ext cx="8292690" cy="460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687750"/>
              </p:ext>
            </p:extLst>
          </p:nvPr>
        </p:nvGraphicFramePr>
        <p:xfrm>
          <a:off x="6682556" y="2024856"/>
          <a:ext cx="1957896" cy="3048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88132"/>
                <a:gridCol w="769764"/>
              </a:tblGrid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</a:t>
                      </a:r>
                      <a:r>
                        <a:rPr lang="en-US" sz="1400" baseline="0" dirty="0" smtClean="0"/>
                        <a:t> Class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Orders</a:t>
                      </a:r>
                      <a:endParaRPr lang="en-US" sz="1400" dirty="0"/>
                    </a:p>
                  </a:txBody>
                  <a:tcPr/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A-Class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C-Class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307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C-Coupe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71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SLK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103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E-Class FL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698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CLS (</a:t>
                      </a:r>
                      <a:r>
                        <a:rPr lang="en-US" sz="1400" dirty="0" err="1" smtClean="0"/>
                        <a:t>incl</a:t>
                      </a:r>
                      <a:r>
                        <a:rPr lang="en-US" sz="1400" dirty="0" smtClean="0"/>
                        <a:t> SB)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87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M-Class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107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S-Class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201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1,776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16653"/>
              </p:ext>
            </p:extLst>
          </p:nvPr>
        </p:nvGraphicFramePr>
        <p:xfrm>
          <a:off x="503927" y="1990737"/>
          <a:ext cx="3234478" cy="234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64096"/>
                <a:gridCol w="864096"/>
                <a:gridCol w="828092"/>
                <a:gridCol w="678194"/>
              </a:tblGrid>
              <a:tr h="1632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Brand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</a:rPr>
                        <a:t>Orders EXPO 12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</a:rPr>
                        <a:t>Orders BIMS 13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Diff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Toyota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18,878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10,341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-45%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Honda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19,299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7,788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-60%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Ford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5,689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-67%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Chevrolet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1,953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-39%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BMW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MB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4"/>
          <p:cNvSpPr txBox="1"/>
          <p:nvPr/>
        </p:nvSpPr>
        <p:spPr>
          <a:xfrm>
            <a:off x="395287" y="409917"/>
            <a:ext cx="7624588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8000"/>
              </a:lnSpc>
              <a:spcAft>
                <a:spcPts val="1008"/>
              </a:spcAft>
            </a:pPr>
            <a:r>
              <a:rPr lang="en-US" sz="3000" dirty="0" smtClean="0">
                <a:latin typeface="+mj-lt"/>
                <a:cs typeface="Angsana New" panose="02020603050405020304" pitchFamily="18" charset="-34"/>
              </a:rPr>
              <a:t>Sales Situation – Bangkok Motor Show 2013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725" y="6548438"/>
            <a:ext cx="252413" cy="306387"/>
          </a:xfrm>
        </p:spPr>
        <p:txBody>
          <a:bodyPr/>
          <a:lstStyle/>
          <a:p>
            <a:pPr>
              <a:defRPr/>
            </a:pPr>
            <a:fld id="{E56D4190-553A-402D-AAA6-1CC8E35BECCD}" type="slidenum">
              <a:rPr lang="en-US" b="1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Rectangle 4"/>
          <p:cNvSpPr>
            <a:spLocks noGrp="1" noChangeArrowheads="1"/>
          </p:cNvSpPr>
          <p:nvPr>
            <p:ph type="dt" sz="quarter" idx="4294967295"/>
          </p:nvPr>
        </p:nvSpPr>
        <p:spPr>
          <a:xfrm>
            <a:off x="6253163" y="6548438"/>
            <a:ext cx="766762" cy="30638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1043D1-19EE-4D75-AA65-8568AF638F2E}" type="datetime3">
              <a:rPr lang="de-DE" smtClean="0">
                <a:cs typeface="Arial" charset="0"/>
              </a:rPr>
              <a:pPr/>
              <a:t>24/05/13</a:t>
            </a:fld>
            <a:endParaRPr lang="de-DE" smtClean="0">
              <a:cs typeface="Arial" charset="0"/>
            </a:endParaRPr>
          </a:p>
        </p:txBody>
      </p:sp>
      <p:graphicFrame>
        <p:nvGraphicFramePr>
          <p:cNvPr id="3423" name="Object 35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38138" y="1307410"/>
            <a:ext cx="8092798" cy="44935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500" dirty="0" smtClean="0">
                <a:latin typeface="+mn-lt"/>
              </a:rPr>
              <a:t>Grey market significantly developed as from </a:t>
            </a:r>
            <a:br>
              <a:rPr lang="en-US" sz="1800" kern="1500" dirty="0" smtClean="0">
                <a:latin typeface="+mn-lt"/>
              </a:rPr>
            </a:br>
            <a:r>
              <a:rPr lang="en-US" sz="1800" kern="1500" dirty="0" smtClean="0">
                <a:latin typeface="+mn-lt"/>
              </a:rPr>
              <a:t>2010 and even exceeding official MB sales in 2012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500" dirty="0" smtClean="0">
                <a:latin typeface="+mn-lt"/>
              </a:rPr>
              <a:t>Grey network has well established by end of 2012</a:t>
            </a:r>
            <a:br>
              <a:rPr lang="en-US" kern="1500" dirty="0" smtClean="0">
                <a:latin typeface="+mn-lt"/>
              </a:rPr>
            </a:br>
            <a:r>
              <a:rPr lang="en-US" kern="1500" dirty="0" smtClean="0">
                <a:latin typeface="+mn-lt"/>
              </a:rPr>
              <a:t>with more than 200 outlets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500" dirty="0" smtClean="0">
                <a:latin typeface="+mn-lt"/>
              </a:rPr>
              <a:t>Numerous countermeasures taken by </a:t>
            </a:r>
            <a:br>
              <a:rPr lang="en-US" kern="1500" dirty="0" smtClean="0">
                <a:latin typeface="+mn-lt"/>
              </a:rPr>
            </a:br>
            <a:r>
              <a:rPr lang="en-US" kern="1500" dirty="0" smtClean="0">
                <a:latin typeface="+mn-lt"/>
              </a:rPr>
              <a:t>Daimler in 2012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500" dirty="0" smtClean="0">
                <a:latin typeface="+mn-lt"/>
              </a:rPr>
              <a:t>Fruitful dialogue with Thai authorities and  </a:t>
            </a:r>
            <a:r>
              <a:rPr lang="en-US" kern="1500" dirty="0">
                <a:latin typeface="+mn-lt"/>
              </a:rPr>
              <a:t/>
            </a:r>
            <a:br>
              <a:rPr lang="en-US" kern="1500" dirty="0">
                <a:latin typeface="+mn-lt"/>
              </a:rPr>
            </a:br>
            <a:r>
              <a:rPr lang="en-US" kern="1500" dirty="0" smtClean="0">
                <a:latin typeface="+mn-lt"/>
              </a:rPr>
              <a:t>Anti Corruption Commission until end of 2012.</a:t>
            </a:r>
            <a:br>
              <a:rPr lang="en-US" kern="1500" dirty="0" smtClean="0">
                <a:latin typeface="+mn-lt"/>
              </a:rPr>
            </a:br>
            <a:endParaRPr lang="en-US" kern="1500" dirty="0" smtClean="0">
              <a:latin typeface="+mn-lt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500" dirty="0" smtClean="0">
                <a:latin typeface="+mn-lt"/>
              </a:rPr>
              <a:t>Thus, grey market still present in 2013.</a:t>
            </a:r>
            <a:br>
              <a:rPr lang="en-US" kern="1500" dirty="0" smtClean="0">
                <a:latin typeface="+mn-lt"/>
              </a:rPr>
            </a:br>
            <a:r>
              <a:rPr lang="en-US" kern="1500" dirty="0" smtClean="0">
                <a:latin typeface="+mn-lt"/>
              </a:rPr>
              <a:t>Currently &gt;2.000 grey vehicles at customs </a:t>
            </a:r>
            <a:br>
              <a:rPr lang="en-US" kern="1500" dirty="0" smtClean="0">
                <a:latin typeface="+mn-lt"/>
              </a:rPr>
            </a:br>
            <a:r>
              <a:rPr lang="en-US" kern="1500" dirty="0" smtClean="0">
                <a:latin typeface="+mn-lt"/>
              </a:rPr>
              <a:t>to be released by June.</a:t>
            </a:r>
            <a:br>
              <a:rPr lang="en-US" kern="1500" dirty="0" smtClean="0">
                <a:latin typeface="+mn-lt"/>
              </a:rPr>
            </a:br>
            <a:r>
              <a:rPr lang="en-US" kern="1500" dirty="0" smtClean="0">
                <a:latin typeface="+mn-lt"/>
              </a:rPr>
              <a:t/>
            </a:r>
            <a:br>
              <a:rPr lang="en-US" kern="1500" dirty="0" smtClean="0">
                <a:latin typeface="+mn-lt"/>
              </a:rPr>
            </a:br>
            <a:endParaRPr lang="en-US" sz="1800" kern="1500" dirty="0" smtClean="0">
              <a:latin typeface="+mn-lt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81" y="1428437"/>
            <a:ext cx="4687795" cy="422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Gleichschenkliges Dreieck 8"/>
          <p:cNvSpPr/>
          <p:nvPr/>
        </p:nvSpPr>
        <p:spPr>
          <a:xfrm rot="5400000">
            <a:off x="338135" y="6108156"/>
            <a:ext cx="265869" cy="1581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612396" y="6003938"/>
            <a:ext cx="800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Further Support by local authorities needed in order to fight tax fraud of grey market</a:t>
            </a:r>
            <a:endParaRPr lang="en-US" sz="1600" i="1" dirty="0">
              <a:latin typeface="+mn-lt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395287" y="409917"/>
            <a:ext cx="7624588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8000"/>
              </a:lnSpc>
              <a:spcAft>
                <a:spcPts val="1008"/>
              </a:spcAft>
            </a:pPr>
            <a:r>
              <a:rPr lang="en-US" sz="3000" dirty="0" smtClean="0">
                <a:latin typeface="+mj-lt"/>
                <a:cs typeface="Angsana New" panose="02020603050405020304" pitchFamily="18" charset="-34"/>
              </a:rPr>
              <a:t>Sales Situation – Grey Market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725" y="6548438"/>
            <a:ext cx="252413" cy="306387"/>
          </a:xfrm>
        </p:spPr>
        <p:txBody>
          <a:bodyPr/>
          <a:lstStyle/>
          <a:p>
            <a:pPr>
              <a:defRPr/>
            </a:pPr>
            <a:fld id="{E56D4190-553A-402D-AAA6-1CC8E35BECCD}" type="slidenum">
              <a:rPr lang="en-US" b="1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248088" y="1455150"/>
            <a:ext cx="987036" cy="390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9407" name="Picture 15" descr="http://www.textilcut.de/nomedia_alleSprachen/Bilder/Blitz-gelb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34" y="1307410"/>
            <a:ext cx="621908" cy="46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8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287" y="409917"/>
            <a:ext cx="6743743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8000"/>
              </a:lnSpc>
              <a:spcAft>
                <a:spcPts val="1008"/>
              </a:spcAft>
            </a:pPr>
            <a:r>
              <a:rPr lang="en-US" sz="3000" dirty="0" smtClean="0">
                <a:latin typeface="+mj-lt"/>
                <a:cs typeface="Angsana New" panose="02020603050405020304" pitchFamily="18" charset="-34"/>
              </a:rPr>
              <a:t>Strategic Outlook – Key Drivers </a:t>
            </a: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433184433"/>
              </p:ext>
            </p:extLst>
          </p:nvPr>
        </p:nvGraphicFramePr>
        <p:xfrm>
          <a:off x="542489" y="2510661"/>
          <a:ext cx="8070209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Gleichschenkliges Dreieck 16"/>
          <p:cNvSpPr/>
          <p:nvPr/>
        </p:nvSpPr>
        <p:spPr>
          <a:xfrm rot="5400000">
            <a:off x="395881" y="1236729"/>
            <a:ext cx="265869" cy="1581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/>
          <p:cNvSpPr txBox="1"/>
          <p:nvPr/>
        </p:nvSpPr>
        <p:spPr>
          <a:xfrm>
            <a:off x="275134" y="1110621"/>
            <a:ext cx="860492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tabLst>
                <a:tab pos="360363" algn="l"/>
              </a:tabLst>
            </a:pPr>
            <a:r>
              <a:rPr lang="en-US" dirty="0" smtClean="0">
                <a:latin typeface="+mn-lt"/>
              </a:rPr>
              <a:t>      	Thailand with significant strategic growths potential for Mercedes Benz Passenger Cars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	especially over the next 2 years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	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	Main growth drivers are…</a:t>
            </a:r>
          </a:p>
          <a:p>
            <a:pPr marL="360363" indent="268288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b="1" i="1" dirty="0" smtClean="0">
                <a:latin typeface="+mn-lt"/>
              </a:rPr>
              <a:t>Extend leadership in green technologies (Hybridization)</a:t>
            </a:r>
          </a:p>
          <a:p>
            <a:pPr marL="360363" indent="268288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b="1" i="1" dirty="0" smtClean="0">
                <a:latin typeface="+mn-lt"/>
              </a:rPr>
              <a:t>Product </a:t>
            </a:r>
            <a:r>
              <a:rPr lang="en-US" b="1" i="1" dirty="0">
                <a:latin typeface="+mn-lt"/>
              </a:rPr>
              <a:t>o</a:t>
            </a:r>
            <a:r>
              <a:rPr lang="en-US" b="1" i="1" dirty="0" smtClean="0">
                <a:latin typeface="+mn-lt"/>
              </a:rPr>
              <a:t>ffensive in compact car segment</a:t>
            </a:r>
          </a:p>
          <a:p>
            <a:pPr marL="360363" indent="268288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b="1" i="1" dirty="0" smtClean="0">
                <a:latin typeface="+mn-lt"/>
              </a:rPr>
              <a:t>Re-conquer market share from grey</a:t>
            </a:r>
          </a:p>
          <a:p>
            <a:pPr marL="360363" indent="268288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b="1" i="1" dirty="0" smtClean="0">
                <a:latin typeface="+mn-lt"/>
              </a:rPr>
              <a:t>Expand MB dealer network</a:t>
            </a:r>
          </a:p>
          <a:p>
            <a:pPr marL="360363" indent="268288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 smtClean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endParaRPr lang="en-US" sz="1600" i="1" dirty="0">
              <a:latin typeface="+mn-lt"/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85725" y="6548438"/>
            <a:ext cx="252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CorpoS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D4190-553A-402D-AAA6-1CC8E35BECC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poS" pitchFamily="2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po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C6W1aMvUmhPBcsNesGX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C6W1aMvUmhPBcsNesGX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C6W1aMvUmhPBcsNesGX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C6W1aMvUmhPBcsNesGX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B_presentation_slides_EN">
  <a:themeElements>
    <a:clrScheme name="MB 2011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MB 2011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B 2011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MB_presentation_slides_EN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4_MB_presentation_slides_EN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5_MB_presentation_slides_EN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MBLT_presentation_slides_EN">
  <a:themeElements>
    <a:clrScheme name="MB 2011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MB 2011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B 2011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MB_presentation_slides_EN">
  <a:themeElements>
    <a:clrScheme name="MB 2011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MB 2011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B 2011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MB_presentation_slides_EN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MB_presentation_slides_DE">
  <a:themeElements>
    <a:clrScheme name="MB 2011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MB 2011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5"/>
          </a:solidFill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>
          <a:defRPr sz="1400" smtClean="0">
            <a:latin typeface="+mn-lt"/>
          </a:defRPr>
        </a:defPPr>
      </a:lstStyle>
    </a:txDef>
  </a:objectDefaults>
  <a:extraClrSchemeLst>
    <a:extraClrScheme>
      <a:clrScheme name="MB 2011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MB_presentation_slides_EN">
  <a:themeElements>
    <a:clrScheme name="MB_presentation_slides_EN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MB_presentation_slides_EN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B_presentation_slides_EN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aft">
  <a:themeElements>
    <a:clrScheme name="Draft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Draft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raft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fidential">
  <a:themeElements>
    <a:clrScheme name="Confidential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Confidential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fidential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ecret">
  <a:themeElements>
    <a:clrScheme name="Secret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Secret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ret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raft + Confidential">
  <a:themeElements>
    <a:clrScheme name="Draft + Confidential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Draft + Confidential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raft + Confidential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raft + Secret">
  <a:themeElements>
    <a:clrScheme name="Draft + Secret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Draft + Secret">
      <a:majorFont>
        <a:latin typeface="CorpoA"/>
        <a:ea typeface=""/>
        <a:cs typeface="Arial"/>
      </a:majorFont>
      <a:minorFont>
        <a:latin typeface="Corpo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raft + Secret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MB_presentation_slides_EN">
  <a:themeElements>
    <a:clrScheme name="MB 2011 1">
      <a:dk1>
        <a:srgbClr val="000000"/>
      </a:dk1>
      <a:lt1>
        <a:srgbClr val="FFFFFF"/>
      </a:lt1>
      <a:dk2>
        <a:srgbClr val="B6BBC1"/>
      </a:dk2>
      <a:lt2>
        <a:srgbClr val="EAEAEA"/>
      </a:lt2>
      <a:accent1>
        <a:srgbClr val="003366"/>
      </a:accent1>
      <a:accent2>
        <a:srgbClr val="00ADEF"/>
      </a:accent2>
      <a:accent3>
        <a:srgbClr val="FFFFFF"/>
      </a:accent3>
      <a:accent4>
        <a:srgbClr val="000000"/>
      </a:accent4>
      <a:accent5>
        <a:srgbClr val="AAADB8"/>
      </a:accent5>
      <a:accent6>
        <a:srgbClr val="009CD9"/>
      </a:accent6>
      <a:hlink>
        <a:srgbClr val="0082E6"/>
      </a:hlink>
      <a:folHlink>
        <a:srgbClr val="9F0002"/>
      </a:folHlink>
    </a:clrScheme>
    <a:fontScheme name="18_MB_presentation_slides_E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B 2011 1">
        <a:dk1>
          <a:srgbClr val="000000"/>
        </a:dk1>
        <a:lt1>
          <a:srgbClr val="FFFFFF"/>
        </a:lt1>
        <a:dk2>
          <a:srgbClr val="B6BBC1"/>
        </a:dk2>
        <a:lt2>
          <a:srgbClr val="EAEAEA"/>
        </a:lt2>
        <a:accent1>
          <a:srgbClr val="003366"/>
        </a:accent1>
        <a:accent2>
          <a:srgbClr val="00ADE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009CD9"/>
        </a:accent6>
        <a:hlink>
          <a:srgbClr val="0082E6"/>
        </a:hlink>
        <a:folHlink>
          <a:srgbClr val="9F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MB_presentation_slides_EN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2_MB_presentation_slides_EN">
  <a:themeElements>
    <a:clrScheme name="Mercedes-Benz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00ADEF"/>
      </a:accent2>
      <a:accent3>
        <a:srgbClr val="0082E6"/>
      </a:accent3>
      <a:accent4>
        <a:srgbClr val="003366"/>
      </a:accent4>
      <a:accent5>
        <a:srgbClr val="333333"/>
      </a:accent5>
      <a:accent6>
        <a:srgbClr val="9F0002"/>
      </a:accent6>
      <a:hlink>
        <a:srgbClr val="0082E6"/>
      </a:hlink>
      <a:folHlink>
        <a:srgbClr val="999999"/>
      </a:folHlink>
    </a:clrScheme>
    <a:fontScheme name="Mercedes 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rgbClr val="33333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lnSpc>
            <a:spcPct val="108000"/>
          </a:lnSpc>
          <a:spcAft>
            <a:spcPts val="1008"/>
          </a:spcAft>
          <a:defRPr sz="2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MB_presentation_slides_EN</Template>
  <TotalTime>0</TotalTime>
  <Words>353</Words>
  <Application>Microsoft Office PowerPoint</Application>
  <PresentationFormat>Bildschirmpräsentation (4:3)</PresentationFormat>
  <Paragraphs>119</Paragraphs>
  <Slides>10</Slides>
  <Notes>5</Notes>
  <HiddenSlides>0</HiddenSlides>
  <MMClips>0</MMClips>
  <ScaleCrop>false</ScaleCrop>
  <HeadingPairs>
    <vt:vector size="6" baseType="variant">
      <vt:variant>
        <vt:lpstr>Design</vt:lpstr>
      </vt:variant>
      <vt:variant>
        <vt:i4>17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29" baseType="lpstr">
      <vt:lpstr>MB_presentation_slides_EN</vt:lpstr>
      <vt:lpstr>Draft</vt:lpstr>
      <vt:lpstr>Confidential</vt:lpstr>
      <vt:lpstr>Secret</vt:lpstr>
      <vt:lpstr>Draft + Confidential</vt:lpstr>
      <vt:lpstr>Draft + Secret</vt:lpstr>
      <vt:lpstr>18_MB_presentation_slides_EN</vt:lpstr>
      <vt:lpstr>1_MB_presentation_slides_EN</vt:lpstr>
      <vt:lpstr>2_MB_presentation_slides_EN</vt:lpstr>
      <vt:lpstr>3_MB_presentation_slides_EN</vt:lpstr>
      <vt:lpstr>4_MB_presentation_slides_EN</vt:lpstr>
      <vt:lpstr>5_MB_presentation_slides_EN</vt:lpstr>
      <vt:lpstr>MBLT_presentation_slides_EN</vt:lpstr>
      <vt:lpstr>6_MB_presentation_slides_EN</vt:lpstr>
      <vt:lpstr>7_MB_presentation_slides_EN</vt:lpstr>
      <vt:lpstr>MB_presentation_slides_DE</vt:lpstr>
      <vt:lpstr>8_MB_presentation_slides_EN</vt:lpstr>
      <vt:lpstr>think-cell Slide</vt:lpstr>
      <vt:lpstr>Document</vt:lpstr>
      <vt:lpstr>PowerPoint-Präsentation</vt:lpstr>
      <vt:lpstr>PowerPoint-Präsentation</vt:lpstr>
      <vt:lpstr>Profile Daimler Group Thailand - Locations</vt:lpstr>
      <vt:lpstr>Profile Daimler Group Thailand - Products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Daimler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45 pt on two lines</dc:title>
  <dc:creator>Philipp Schulze</dc:creator>
  <cp:lastModifiedBy>Hauser, Gerd-Udo (096)</cp:lastModifiedBy>
  <cp:revision>522</cp:revision>
  <cp:lastPrinted>2013-05-22T08:37:24Z</cp:lastPrinted>
  <dcterms:created xsi:type="dcterms:W3CDTF">2012-06-21T09:36:11Z</dcterms:created>
  <dcterms:modified xsi:type="dcterms:W3CDTF">2013-05-24T08:15:36Z</dcterms:modified>
</cp:coreProperties>
</file>